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57" r:id="rId4"/>
    <p:sldId id="278" r:id="rId5"/>
    <p:sldId id="279" r:id="rId6"/>
    <p:sldId id="258" r:id="rId7"/>
    <p:sldId id="260" r:id="rId8"/>
    <p:sldId id="280" r:id="rId9"/>
    <p:sldId id="281" r:id="rId10"/>
    <p:sldId id="261" r:id="rId11"/>
    <p:sldId id="262" r:id="rId12"/>
    <p:sldId id="286" r:id="rId13"/>
    <p:sldId id="282" r:id="rId14"/>
    <p:sldId id="283" r:id="rId15"/>
    <p:sldId id="284" r:id="rId16"/>
    <p:sldId id="264" r:id="rId17"/>
    <p:sldId id="285" r:id="rId18"/>
    <p:sldId id="288" r:id="rId19"/>
    <p:sldId id="265" r:id="rId20"/>
    <p:sldId id="289" r:id="rId21"/>
    <p:sldId id="290" r:id="rId22"/>
    <p:sldId id="291" r:id="rId23"/>
    <p:sldId id="266" r:id="rId24"/>
    <p:sldId id="267" r:id="rId25"/>
    <p:sldId id="294" r:id="rId26"/>
    <p:sldId id="292" r:id="rId27"/>
    <p:sldId id="268" r:id="rId28"/>
    <p:sldId id="293" r:id="rId29"/>
    <p:sldId id="269" r:id="rId30"/>
    <p:sldId id="270" r:id="rId31"/>
    <p:sldId id="296" r:id="rId32"/>
    <p:sldId id="295" r:id="rId33"/>
    <p:sldId id="271" r:id="rId34"/>
    <p:sldId id="297" r:id="rId35"/>
    <p:sldId id="272" r:id="rId36"/>
    <p:sldId id="299" r:id="rId37"/>
    <p:sldId id="298" r:id="rId38"/>
    <p:sldId id="273" r:id="rId39"/>
    <p:sldId id="274" r:id="rId40"/>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9823" autoAdjust="0"/>
  </p:normalViewPr>
  <p:slideViewPr>
    <p:cSldViewPr snapToGrid="0">
      <p:cViewPr varScale="1">
        <p:scale>
          <a:sx n="40" d="100"/>
          <a:sy n="40" d="100"/>
        </p:scale>
        <p:origin x="7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97FDAABB-A3A2-48DB-A80A-A0E01A533606}" type="datetimeFigureOut">
              <a:rPr lang="es-CO" smtClean="0"/>
              <a:t>14/06/2019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386227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97FDAABB-A3A2-48DB-A80A-A0E01A533606}" type="datetimeFigureOut">
              <a:rPr lang="es-CO" smtClean="0"/>
              <a:t>14/06/2019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3869172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7FDAABB-A3A2-48DB-A80A-A0E01A533606}" type="datetimeFigureOut">
              <a:rPr lang="es-CO" smtClean="0"/>
              <a:t>14/06/2019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2476582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97FDAABB-A3A2-48DB-A80A-A0E01A533606}" type="datetimeFigureOut">
              <a:rPr lang="es-CO" smtClean="0"/>
              <a:t>14/06/2019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1895607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97FDAABB-A3A2-48DB-A80A-A0E01A533606}" type="datetimeFigureOut">
              <a:rPr lang="es-CO" smtClean="0"/>
              <a:t>14/06/2019</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290893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97FDAABB-A3A2-48DB-A80A-A0E01A533606}" type="datetimeFigureOut">
              <a:rPr lang="es-CO" smtClean="0"/>
              <a:t>14/06/2019</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390050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7FDAABB-A3A2-48DB-A80A-A0E01A533606}" type="datetimeFigureOut">
              <a:rPr lang="es-CO" smtClean="0"/>
              <a:t>14/06/2019</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3437887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7FDAABB-A3A2-48DB-A80A-A0E01A533606}" type="datetimeFigureOut">
              <a:rPr lang="es-CO" smtClean="0"/>
              <a:t>14/06/2019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135967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7FDAABB-A3A2-48DB-A80A-A0E01A533606}" type="datetimeFigureOut">
              <a:rPr lang="es-CO" smtClean="0"/>
              <a:t>14/06/2019</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1542208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97FDAABB-A3A2-48DB-A80A-A0E01A533606}" type="datetimeFigureOut">
              <a:rPr lang="es-CO" smtClean="0"/>
              <a:t>14/06/2019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2121701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97FDAABB-A3A2-48DB-A80A-A0E01A533606}" type="datetimeFigureOut">
              <a:rPr lang="es-CO" smtClean="0"/>
              <a:t>14/06/2019</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1B89DF03-E63F-465A-8C39-1AF118D1B8F5}" type="slidenum">
              <a:rPr lang="es-CO" smtClean="0"/>
              <a:t>‹Nº›</a:t>
            </a:fld>
            <a:endParaRPr lang="es-CO"/>
          </a:p>
        </p:txBody>
      </p:sp>
    </p:spTree>
    <p:extLst>
      <p:ext uri="{BB962C8B-B14F-4D97-AF65-F5344CB8AC3E}">
        <p14:creationId xmlns:p14="http://schemas.microsoft.com/office/powerpoint/2010/main" val="856527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DAABB-A3A2-48DB-A80A-A0E01A533606}" type="datetimeFigureOut">
              <a:rPr lang="es-CO" smtClean="0"/>
              <a:t>14/06/2019</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89DF03-E63F-465A-8C39-1AF118D1B8F5}" type="slidenum">
              <a:rPr lang="es-CO" smtClean="0"/>
              <a:t>‹Nº›</a:t>
            </a:fld>
            <a:endParaRPr lang="es-CO"/>
          </a:p>
        </p:txBody>
      </p:sp>
    </p:spTree>
    <p:extLst>
      <p:ext uri="{BB962C8B-B14F-4D97-AF65-F5344CB8AC3E}">
        <p14:creationId xmlns:p14="http://schemas.microsoft.com/office/powerpoint/2010/main" val="423709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555812" y="1864659"/>
            <a:ext cx="11044518" cy="3621741"/>
          </a:xfrm>
          <a:solidFill>
            <a:schemeClr val="bg1"/>
          </a:solidFill>
          <a:scene3d>
            <a:camera prst="orthographicFront"/>
            <a:lightRig rig="threePt" dir="t"/>
          </a:scene3d>
          <a:sp3d>
            <a:bevelT/>
          </a:sp3d>
        </p:spPr>
        <p:txBody>
          <a:bodyPr>
            <a:normAutofit/>
          </a:bodyPr>
          <a:lstStyle/>
          <a:p>
            <a:r>
              <a:rPr lang="es-CO" b="1" i="1" dirty="0" smtClean="0">
                <a:latin typeface="Algerian" panose="04020705040A02060702" pitchFamily="82" charset="0"/>
              </a:rPr>
              <a:t>LAS SIETE DISPENSACIONES: </a:t>
            </a:r>
            <a:br>
              <a:rPr lang="es-CO" b="1" i="1" dirty="0" smtClean="0">
                <a:latin typeface="Algerian" panose="04020705040A02060702" pitchFamily="82" charset="0"/>
              </a:rPr>
            </a:br>
            <a:r>
              <a:rPr lang="es-CO" b="1" i="1" dirty="0" smtClean="0">
                <a:latin typeface="Algerian" panose="04020705040A02060702" pitchFamily="82" charset="0"/>
              </a:rPr>
              <a:t/>
            </a:r>
            <a:br>
              <a:rPr lang="es-CO" b="1" i="1" dirty="0" smtClean="0">
                <a:latin typeface="Algerian" panose="04020705040A02060702" pitchFamily="82" charset="0"/>
              </a:rPr>
            </a:br>
            <a:r>
              <a:rPr lang="es-CO" b="1" i="1" dirty="0" smtClean="0">
                <a:solidFill>
                  <a:srgbClr val="FF0000"/>
                </a:solidFill>
              </a:rPr>
              <a:t>¿UN SOLO CAMINO, O VARIOS CAMINOS?</a:t>
            </a:r>
            <a:endParaRPr lang="es-CO" b="1" i="1" dirty="0">
              <a:solidFill>
                <a:srgbClr val="FF0000"/>
              </a:solidFill>
            </a:endParaRPr>
          </a:p>
        </p:txBody>
      </p:sp>
    </p:spTree>
    <p:extLst>
      <p:ext uri="{BB962C8B-B14F-4D97-AF65-F5344CB8AC3E}">
        <p14:creationId xmlns:p14="http://schemas.microsoft.com/office/powerpoint/2010/main" val="3386796477"/>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CO"/>
          </a:p>
        </p:txBody>
      </p:sp>
      <p:sp>
        <p:nvSpPr>
          <p:cNvPr id="3" name="Marcador de contenido 2"/>
          <p:cNvSpPr>
            <a:spLocks noGrp="1"/>
          </p:cNvSpPr>
          <p:nvPr>
            <p:ph idx="1"/>
          </p:nvPr>
        </p:nvSpPr>
        <p:spPr/>
        <p:txBody>
          <a:bodyPr/>
          <a:lstStyle/>
          <a:p>
            <a:endParaRPr lang="es-CO"/>
          </a:p>
        </p:txBody>
      </p:sp>
      <p:pic>
        <p:nvPicPr>
          <p:cNvPr id="4" name="Imagen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37142850"/>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412376"/>
            <a:ext cx="11277600" cy="6116761"/>
          </a:xfrm>
          <a:solidFill>
            <a:schemeClr val="bg1"/>
          </a:solidFill>
          <a:scene3d>
            <a:camera prst="orthographicFront"/>
            <a:lightRig rig="threePt" dir="t"/>
          </a:scene3d>
          <a:sp3d>
            <a:bevelT w="165100" prst="coolSlant"/>
          </a:sp3d>
        </p:spPr>
        <p:txBody>
          <a:bodyPr>
            <a:normAutofit/>
          </a:bodyPr>
          <a:lstStyle/>
          <a:p>
            <a:pPr marL="0" indent="0">
              <a:buNone/>
            </a:pPr>
            <a:r>
              <a:rPr lang="es-CO" sz="3600" b="1" dirty="0" smtClean="0"/>
              <a:t>Léanos estos tres textos bíblicos, que analizaremos más adelante:</a:t>
            </a:r>
            <a:endParaRPr lang="es-CO" b="1" dirty="0" smtClean="0"/>
          </a:p>
          <a:p>
            <a:pPr algn="just"/>
            <a:endParaRPr lang="es-CO" dirty="0" smtClean="0">
              <a:solidFill>
                <a:srgbClr val="FF0000"/>
              </a:solidFill>
            </a:endParaRPr>
          </a:p>
          <a:p>
            <a:pPr algn="just"/>
            <a:r>
              <a:rPr lang="es-CO" dirty="0" smtClean="0">
                <a:solidFill>
                  <a:srgbClr val="FF0000"/>
                </a:solidFill>
              </a:rPr>
              <a:t>Juan </a:t>
            </a:r>
            <a:r>
              <a:rPr lang="es-CO" dirty="0">
                <a:solidFill>
                  <a:srgbClr val="FF0000"/>
                </a:solidFill>
              </a:rPr>
              <a:t>14:6. </a:t>
            </a:r>
            <a:r>
              <a:rPr lang="es-CO" dirty="0" smtClean="0">
                <a:solidFill>
                  <a:srgbClr val="FF0000"/>
                </a:solidFill>
              </a:rPr>
              <a:t> </a:t>
            </a:r>
            <a:r>
              <a:rPr lang="es-CO" dirty="0" smtClean="0"/>
              <a:t>“</a:t>
            </a:r>
            <a:r>
              <a:rPr lang="es-CO" i="1" dirty="0" smtClean="0"/>
              <a:t>Jesús </a:t>
            </a:r>
            <a:r>
              <a:rPr lang="es-CO" i="1" dirty="0"/>
              <a:t>le dice: YO SOY el camino, y la verdad, y la </a:t>
            </a:r>
            <a:r>
              <a:rPr lang="es-CO" i="1" dirty="0" smtClean="0"/>
              <a:t>vida; </a:t>
            </a:r>
            <a:r>
              <a:rPr lang="es-CO" i="1" dirty="0"/>
              <a:t>nadie viene al Padre, sino por </a:t>
            </a:r>
            <a:r>
              <a:rPr lang="es-CO" i="1" dirty="0" smtClean="0"/>
              <a:t>mí</a:t>
            </a:r>
            <a:r>
              <a:rPr lang="es-CO" dirty="0" smtClean="0"/>
              <a:t>”.</a:t>
            </a:r>
          </a:p>
          <a:p>
            <a:pPr algn="just"/>
            <a:r>
              <a:rPr lang="es-CO" dirty="0" smtClean="0">
                <a:solidFill>
                  <a:srgbClr val="FF0000"/>
                </a:solidFill>
              </a:rPr>
              <a:t>Is.43.10</a:t>
            </a:r>
            <a:r>
              <a:rPr lang="es-CO" dirty="0"/>
              <a:t>. </a:t>
            </a:r>
            <a:r>
              <a:rPr lang="es-CO" dirty="0" smtClean="0"/>
              <a:t>“</a:t>
            </a:r>
            <a:r>
              <a:rPr lang="es-CO" i="1" dirty="0" smtClean="0"/>
              <a:t>Vosotros </a:t>
            </a:r>
            <a:r>
              <a:rPr lang="es-CO" i="1" dirty="0"/>
              <a:t>[sois] mis testigos, dice el SEÑOR, y mi siervo que yo escogí, para que me conozcáis y creáis, y entendáis, que </a:t>
            </a:r>
            <a:r>
              <a:rPr lang="es-CO" i="1" dirty="0" smtClean="0"/>
              <a:t>YO MISMO [SOY] </a:t>
            </a:r>
            <a:r>
              <a:rPr lang="es-CO" i="1" dirty="0"/>
              <a:t>; antes de mí no fue formado Dios, ni lo será después de </a:t>
            </a:r>
            <a:r>
              <a:rPr lang="es-CO" i="1" dirty="0" smtClean="0"/>
              <a:t>mí</a:t>
            </a:r>
            <a:r>
              <a:rPr lang="es-CO" dirty="0" smtClean="0"/>
              <a:t>”.</a:t>
            </a:r>
          </a:p>
          <a:p>
            <a:pPr algn="just"/>
            <a:r>
              <a:rPr lang="es-CO" dirty="0">
                <a:solidFill>
                  <a:srgbClr val="FF0000"/>
                </a:solidFill>
              </a:rPr>
              <a:t>Ex.18.20. </a:t>
            </a:r>
            <a:r>
              <a:rPr lang="es-CO" i="1" dirty="0" smtClean="0"/>
              <a:t>“Y </a:t>
            </a:r>
            <a:r>
              <a:rPr lang="es-CO" i="1" dirty="0"/>
              <a:t>enseña a ellos las ordenanzas y las leyes, y muéstrales el </a:t>
            </a:r>
            <a:r>
              <a:rPr lang="es-CO" i="1" dirty="0" smtClean="0"/>
              <a:t>CAMINO POR DONDE ANDEN, </a:t>
            </a:r>
            <a:r>
              <a:rPr lang="es-CO" i="1" dirty="0"/>
              <a:t>y lo que han de </a:t>
            </a:r>
            <a:r>
              <a:rPr lang="es-CO" i="1" dirty="0" smtClean="0"/>
              <a:t>hacer”.</a:t>
            </a:r>
          </a:p>
          <a:p>
            <a:pPr marL="0" indent="0" algn="just">
              <a:buNone/>
            </a:pPr>
            <a:endParaRPr lang="es-CO" i="1" dirty="0" smtClean="0"/>
          </a:p>
          <a:p>
            <a:pPr marL="0" indent="0" algn="just">
              <a:buNone/>
            </a:pPr>
            <a:r>
              <a:rPr lang="es-CO" i="1" dirty="0" smtClean="0"/>
              <a:t>De acuerdo a la Palabra de Dios, la Biblia: </a:t>
            </a:r>
            <a:r>
              <a:rPr lang="es-CO" b="1" i="1" dirty="0" smtClean="0"/>
              <a:t>¿Dios </a:t>
            </a:r>
            <a:r>
              <a:rPr lang="es-CO" b="1" i="1" dirty="0"/>
              <a:t>tiene varias formas de salvar a la humanidad, o, siempre ha sido la misma?</a:t>
            </a:r>
          </a:p>
          <a:p>
            <a:pPr algn="just"/>
            <a:endParaRPr lang="es-CO" i="1" dirty="0"/>
          </a:p>
        </p:txBody>
      </p:sp>
    </p:spTree>
    <p:extLst>
      <p:ext uri="{BB962C8B-B14F-4D97-AF65-F5344CB8AC3E}">
        <p14:creationId xmlns:p14="http://schemas.microsoft.com/office/powerpoint/2010/main" val="67064146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81263" y="352926"/>
            <a:ext cx="11277600" cy="6288505"/>
          </a:xfrm>
          <a:solidFill>
            <a:schemeClr val="accent3">
              <a:lumMod val="20000"/>
              <a:lumOff val="80000"/>
            </a:schemeClr>
          </a:solidFill>
          <a:scene3d>
            <a:camera prst="orthographicFront"/>
            <a:lightRig rig="threePt" dir="t"/>
          </a:scene3d>
          <a:sp3d>
            <a:bevelT prst="slope"/>
          </a:sp3d>
        </p:spPr>
        <p:txBody>
          <a:bodyPr>
            <a:normAutofit fontScale="92500" lnSpcReduction="10000"/>
          </a:bodyPr>
          <a:lstStyle/>
          <a:p>
            <a:pPr marL="0" indent="0" algn="just">
              <a:buNone/>
            </a:pPr>
            <a:r>
              <a:rPr lang="es-CO" sz="3200" u="sng" dirty="0" smtClean="0"/>
              <a:t>Existen </a:t>
            </a:r>
            <a:r>
              <a:rPr lang="es-CO" sz="3200" u="sng" dirty="0"/>
              <a:t>varias corrientes cristianas que aseguran que Dios ha provisto de </a:t>
            </a:r>
            <a:r>
              <a:rPr lang="es-CO" sz="3200" b="1" u="sng" dirty="0"/>
              <a:t>varios caminos o formas diversas de salvar a la humanidad caída</a:t>
            </a:r>
            <a:r>
              <a:rPr lang="es-CO" sz="3200" dirty="0"/>
              <a:t>. Esto se conoce como las dispensaciones; esta palabra viene del griego oikonomía, que traduce literalmente ley o administración de la casa, mayordomía, comisión, dispensación. </a:t>
            </a:r>
            <a:endParaRPr lang="es-CO" sz="3200" dirty="0" smtClean="0"/>
          </a:p>
          <a:p>
            <a:endParaRPr lang="es-CO" sz="3200" dirty="0" smtClean="0"/>
          </a:p>
          <a:p>
            <a:pPr algn="just"/>
            <a:r>
              <a:rPr lang="es-CO" sz="3200" dirty="0" smtClean="0"/>
              <a:t>De </a:t>
            </a:r>
            <a:r>
              <a:rPr lang="es-CO" sz="3200" dirty="0"/>
              <a:t>esta manera el término se refiere a las diferentes formas de actuar de Dios en el mundo y cada forma es diferente para salvar a la humanidad.</a:t>
            </a:r>
          </a:p>
          <a:p>
            <a:endParaRPr lang="es-CO" sz="3200" dirty="0" smtClean="0"/>
          </a:p>
          <a:p>
            <a:pPr algn="just"/>
            <a:r>
              <a:rPr lang="es-CO" sz="3200" dirty="0" smtClean="0"/>
              <a:t>En </a:t>
            </a:r>
            <a:r>
              <a:rPr lang="es-CO" sz="3200" dirty="0"/>
              <a:t>cada dispensación, Dios se revela de una forma y la humanidad es probada en su respuesta a esa acción. En cada dispensación la humanidad falla y Dios inicia un nuevo ciclo</a:t>
            </a:r>
            <a:r>
              <a:rPr lang="es-CO" sz="3200" dirty="0" smtClean="0"/>
              <a:t>. </a:t>
            </a:r>
          </a:p>
          <a:p>
            <a:pPr marL="0" indent="0" algn="just">
              <a:buNone/>
            </a:pPr>
            <a:r>
              <a:rPr lang="es-CO" sz="3200" dirty="0" smtClean="0">
                <a:solidFill>
                  <a:srgbClr val="FF0000"/>
                </a:solidFill>
              </a:rPr>
              <a:t>ESO ES LO QUE ENSEÑAN LAS DIFERENTES CORRIENTES CRISTIANAS</a:t>
            </a:r>
            <a:r>
              <a:rPr lang="es-CO" sz="3200" dirty="0" smtClean="0">
                <a:solidFill>
                  <a:srgbClr val="FF0000"/>
                </a:solidFill>
              </a:rPr>
              <a:t>. Y a través de este estudio, vamos a confrontar esas ideas con la Biblia. </a:t>
            </a:r>
            <a:endParaRPr lang="es-CO" sz="3200" dirty="0">
              <a:solidFill>
                <a:srgbClr val="FF0000"/>
              </a:solidFill>
            </a:endParaRPr>
          </a:p>
        </p:txBody>
      </p:sp>
    </p:spTree>
    <p:extLst>
      <p:ext uri="{BB962C8B-B14F-4D97-AF65-F5344CB8AC3E}">
        <p14:creationId xmlns:p14="http://schemas.microsoft.com/office/powerpoint/2010/main" val="3576091829"/>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accent4">
              <a:lumMod val="75000"/>
            </a:schemeClr>
          </a:solidFill>
          <a:scene3d>
            <a:camera prst="orthographicFront"/>
            <a:lightRig rig="threePt" dir="t"/>
          </a:scene3d>
          <a:sp3d>
            <a:bevelT prst="angle"/>
          </a:sp3d>
        </p:spPr>
        <p:txBody>
          <a:bodyPr>
            <a:normAutofit fontScale="90000"/>
          </a:bodyPr>
          <a:lstStyle/>
          <a:p>
            <a:r>
              <a:rPr lang="es-CO" sz="8000" b="1" dirty="0" smtClean="0">
                <a:solidFill>
                  <a:schemeClr val="bg1"/>
                </a:solidFill>
              </a:rPr>
              <a:t>LAS 7 DISPENSACIONES SON </a:t>
            </a:r>
            <a:endParaRPr lang="es-CO" sz="8000" b="1" dirty="0">
              <a:solidFill>
                <a:schemeClr val="bg1"/>
              </a:solidFill>
            </a:endParaRPr>
          </a:p>
        </p:txBody>
      </p:sp>
      <p:pic>
        <p:nvPicPr>
          <p:cNvPr id="4" name="Marcador de contenido 3"/>
          <p:cNvPicPr>
            <a:picLocks noGrp="1" noChangeAspect="1"/>
          </p:cNvPicPr>
          <p:nvPr>
            <p:ph idx="1"/>
          </p:nvPr>
        </p:nvPicPr>
        <p:blipFill>
          <a:blip r:embed="rId2"/>
          <a:stretch>
            <a:fillRect/>
          </a:stretch>
        </p:blipFill>
        <p:spPr>
          <a:xfrm>
            <a:off x="128337" y="1841374"/>
            <a:ext cx="1610979" cy="1847850"/>
          </a:xfrm>
          <a:prstGeom prst="rect">
            <a:avLst/>
          </a:prstGeom>
        </p:spPr>
      </p:pic>
      <p:pic>
        <p:nvPicPr>
          <p:cNvPr id="5" name="Imagen 4"/>
          <p:cNvPicPr>
            <a:picLocks noChangeAspect="1"/>
          </p:cNvPicPr>
          <p:nvPr/>
        </p:nvPicPr>
        <p:blipFill>
          <a:blip r:embed="rId3"/>
          <a:stretch>
            <a:fillRect/>
          </a:stretch>
        </p:blipFill>
        <p:spPr>
          <a:xfrm>
            <a:off x="1925052" y="1841374"/>
            <a:ext cx="1411706" cy="1847850"/>
          </a:xfrm>
          <a:prstGeom prst="rect">
            <a:avLst/>
          </a:prstGeom>
        </p:spPr>
      </p:pic>
      <p:pic>
        <p:nvPicPr>
          <p:cNvPr id="6" name="Imagen 5"/>
          <p:cNvPicPr>
            <a:picLocks noChangeAspect="1"/>
          </p:cNvPicPr>
          <p:nvPr/>
        </p:nvPicPr>
        <p:blipFill>
          <a:blip r:embed="rId4"/>
          <a:stretch>
            <a:fillRect/>
          </a:stretch>
        </p:blipFill>
        <p:spPr>
          <a:xfrm>
            <a:off x="5166471" y="1850899"/>
            <a:ext cx="1425241" cy="1847850"/>
          </a:xfrm>
          <a:prstGeom prst="rect">
            <a:avLst/>
          </a:prstGeom>
        </p:spPr>
      </p:pic>
      <p:pic>
        <p:nvPicPr>
          <p:cNvPr id="7" name="Imagen 6"/>
          <p:cNvPicPr>
            <a:picLocks noChangeAspect="1"/>
          </p:cNvPicPr>
          <p:nvPr/>
        </p:nvPicPr>
        <p:blipFill>
          <a:blip r:embed="rId5"/>
          <a:stretch>
            <a:fillRect/>
          </a:stretch>
        </p:blipFill>
        <p:spPr>
          <a:xfrm>
            <a:off x="3513221" y="1841374"/>
            <a:ext cx="1510464" cy="1847850"/>
          </a:xfrm>
          <a:prstGeom prst="rect">
            <a:avLst/>
          </a:prstGeom>
        </p:spPr>
      </p:pic>
      <p:pic>
        <p:nvPicPr>
          <p:cNvPr id="8" name="Imagen 7"/>
          <p:cNvPicPr>
            <a:picLocks noChangeAspect="1"/>
          </p:cNvPicPr>
          <p:nvPr/>
        </p:nvPicPr>
        <p:blipFill>
          <a:blip r:embed="rId6"/>
          <a:stretch>
            <a:fillRect/>
          </a:stretch>
        </p:blipFill>
        <p:spPr>
          <a:xfrm>
            <a:off x="6644101" y="1841374"/>
            <a:ext cx="1724934" cy="1847850"/>
          </a:xfrm>
          <a:prstGeom prst="rect">
            <a:avLst/>
          </a:prstGeom>
        </p:spPr>
      </p:pic>
      <p:pic>
        <p:nvPicPr>
          <p:cNvPr id="9" name="Imagen 8"/>
          <p:cNvPicPr>
            <a:picLocks noChangeAspect="1"/>
          </p:cNvPicPr>
          <p:nvPr/>
        </p:nvPicPr>
        <p:blipFill>
          <a:blip r:embed="rId7"/>
          <a:stretch>
            <a:fillRect/>
          </a:stretch>
        </p:blipFill>
        <p:spPr>
          <a:xfrm>
            <a:off x="8447420" y="1841374"/>
            <a:ext cx="1843088" cy="1847850"/>
          </a:xfrm>
          <a:prstGeom prst="rect">
            <a:avLst/>
          </a:prstGeom>
        </p:spPr>
      </p:pic>
      <p:pic>
        <p:nvPicPr>
          <p:cNvPr id="10" name="Imagen 9"/>
          <p:cNvPicPr>
            <a:picLocks noChangeAspect="1"/>
          </p:cNvPicPr>
          <p:nvPr/>
        </p:nvPicPr>
        <p:blipFill>
          <a:blip r:embed="rId8"/>
          <a:stretch>
            <a:fillRect/>
          </a:stretch>
        </p:blipFill>
        <p:spPr>
          <a:xfrm>
            <a:off x="10423855" y="1841374"/>
            <a:ext cx="1639807" cy="1857375"/>
          </a:xfrm>
          <a:prstGeom prst="rect">
            <a:avLst/>
          </a:prstGeom>
        </p:spPr>
      </p:pic>
      <p:sp>
        <p:nvSpPr>
          <p:cNvPr id="11" name="Rectángulo 10"/>
          <p:cNvSpPr/>
          <p:nvPr/>
        </p:nvSpPr>
        <p:spPr>
          <a:xfrm>
            <a:off x="128337" y="3839910"/>
            <a:ext cx="1610979" cy="3139321"/>
          </a:xfrm>
          <a:prstGeom prst="rect">
            <a:avLst/>
          </a:prstGeom>
        </p:spPr>
        <p:txBody>
          <a:bodyPr wrap="square">
            <a:spAutoFit/>
          </a:bodyPr>
          <a:lstStyle/>
          <a:p>
            <a:r>
              <a:rPr lang="es-CO" b="1" u="sng" dirty="0" smtClean="0"/>
              <a:t>LA INOCENCIA </a:t>
            </a:r>
          </a:p>
          <a:p>
            <a:pPr algn="ctr"/>
            <a:endParaRPr lang="es-CO" b="1" dirty="0" smtClean="0"/>
          </a:p>
          <a:p>
            <a:pPr algn="ctr"/>
            <a:r>
              <a:rPr lang="es-CO" b="1" dirty="0" smtClean="0"/>
              <a:t>Adán y </a:t>
            </a:r>
            <a:r>
              <a:rPr lang="es-CO" b="1" dirty="0"/>
              <a:t>E</a:t>
            </a:r>
            <a:r>
              <a:rPr lang="es-CO" b="1" dirty="0" smtClean="0"/>
              <a:t>va fueron creados a imagen y semejanza de Dios.</a:t>
            </a:r>
          </a:p>
          <a:p>
            <a:pPr algn="ctr"/>
            <a:r>
              <a:rPr lang="es-CO" b="1" dirty="0" smtClean="0"/>
              <a:t>Pero antes del pecado ellos ya conocían la ley. </a:t>
            </a:r>
            <a:endParaRPr lang="es-CO" b="1" dirty="0"/>
          </a:p>
        </p:txBody>
      </p:sp>
      <p:sp>
        <p:nvSpPr>
          <p:cNvPr id="12" name="Rectángulo 11"/>
          <p:cNvSpPr/>
          <p:nvPr/>
        </p:nvSpPr>
        <p:spPr>
          <a:xfrm rot="10800000" flipV="1">
            <a:off x="1739316" y="3839910"/>
            <a:ext cx="1707763" cy="3139321"/>
          </a:xfrm>
          <a:prstGeom prst="rect">
            <a:avLst/>
          </a:prstGeom>
        </p:spPr>
        <p:txBody>
          <a:bodyPr wrap="square">
            <a:spAutoFit/>
          </a:bodyPr>
          <a:lstStyle/>
          <a:p>
            <a:pPr algn="ctr"/>
            <a:r>
              <a:rPr lang="es-CO" b="1" u="sng" dirty="0" smtClean="0"/>
              <a:t>LA CONCIENCIA</a:t>
            </a:r>
          </a:p>
          <a:p>
            <a:pPr algn="ctr"/>
            <a:endParaRPr lang="es-CO" b="1" dirty="0" smtClean="0"/>
          </a:p>
          <a:p>
            <a:pPr algn="ctr"/>
            <a:r>
              <a:rPr lang="es-CO" b="1" dirty="0"/>
              <a:t>E</a:t>
            </a:r>
            <a:r>
              <a:rPr lang="es-CO" b="1" dirty="0" smtClean="0"/>
              <a:t>l </a:t>
            </a:r>
            <a:r>
              <a:rPr lang="es-CO" b="1" dirty="0"/>
              <a:t>ser </a:t>
            </a:r>
            <a:r>
              <a:rPr lang="es-CO" b="1" dirty="0" smtClean="0"/>
              <a:t>humano tenia conocimiento de la ley de Dios, a través de la conciencia. </a:t>
            </a:r>
          </a:p>
          <a:p>
            <a:pPr algn="ctr"/>
            <a:r>
              <a:rPr lang="es-CO" b="1" dirty="0" smtClean="0"/>
              <a:t>Sabía el bien y el mal. </a:t>
            </a:r>
            <a:endParaRPr lang="es-CO" b="1" dirty="0"/>
          </a:p>
        </p:txBody>
      </p:sp>
      <p:sp>
        <p:nvSpPr>
          <p:cNvPr id="13" name="Rectángulo 12"/>
          <p:cNvSpPr/>
          <p:nvPr/>
        </p:nvSpPr>
        <p:spPr>
          <a:xfrm>
            <a:off x="3513221" y="3801059"/>
            <a:ext cx="1653250" cy="3416320"/>
          </a:xfrm>
          <a:prstGeom prst="rect">
            <a:avLst/>
          </a:prstGeom>
        </p:spPr>
        <p:txBody>
          <a:bodyPr wrap="square">
            <a:spAutoFit/>
          </a:bodyPr>
          <a:lstStyle/>
          <a:p>
            <a:r>
              <a:rPr lang="es-CO" b="1" u="sng" dirty="0" smtClean="0"/>
              <a:t>GOB.HUMANO</a:t>
            </a:r>
          </a:p>
          <a:p>
            <a:pPr algn="ctr"/>
            <a:endParaRPr lang="es-CO" b="1" u="sng" dirty="0" smtClean="0"/>
          </a:p>
          <a:p>
            <a:pPr algn="ctr"/>
            <a:r>
              <a:rPr lang="es-CO" b="1" dirty="0" smtClean="0"/>
              <a:t>La conciencia depravada, se separó de Dios, y se </a:t>
            </a:r>
            <a:r>
              <a:rPr lang="es-CO" b="1" dirty="0"/>
              <a:t>encomendó a los gobiernos el administrar justicia y moral. </a:t>
            </a:r>
          </a:p>
          <a:p>
            <a:endParaRPr lang="es-CO" b="1" u="sng" dirty="0"/>
          </a:p>
        </p:txBody>
      </p:sp>
      <p:sp>
        <p:nvSpPr>
          <p:cNvPr id="14" name="Rectángulo 13"/>
          <p:cNvSpPr/>
          <p:nvPr/>
        </p:nvSpPr>
        <p:spPr>
          <a:xfrm>
            <a:off x="5166471" y="3810584"/>
            <a:ext cx="1549314" cy="3139321"/>
          </a:xfrm>
          <a:prstGeom prst="rect">
            <a:avLst/>
          </a:prstGeom>
        </p:spPr>
        <p:txBody>
          <a:bodyPr wrap="square">
            <a:spAutoFit/>
          </a:bodyPr>
          <a:lstStyle/>
          <a:p>
            <a:r>
              <a:rPr lang="es-CO" b="1" u="sng" dirty="0" smtClean="0"/>
              <a:t>LA PROMESA</a:t>
            </a:r>
          </a:p>
          <a:p>
            <a:pPr algn="ctr"/>
            <a:endParaRPr lang="es-CO" b="1" dirty="0"/>
          </a:p>
          <a:p>
            <a:pPr algn="ctr"/>
            <a:r>
              <a:rPr lang="es-CO" b="1" dirty="0" smtClean="0"/>
              <a:t>Al </a:t>
            </a:r>
            <a:r>
              <a:rPr lang="es-CO" b="1" dirty="0"/>
              <a:t>fallar los gobiernos en su cometido, Dios escogió a Abraham para ser el padre de la </a:t>
            </a:r>
            <a:r>
              <a:rPr lang="es-CO" b="1" dirty="0" smtClean="0"/>
              <a:t>fe. Y el progenitor de su pueblo. </a:t>
            </a:r>
            <a:endParaRPr lang="es-CO" b="1" dirty="0"/>
          </a:p>
        </p:txBody>
      </p:sp>
      <p:sp>
        <p:nvSpPr>
          <p:cNvPr id="15" name="Rectángulo 14"/>
          <p:cNvSpPr/>
          <p:nvPr/>
        </p:nvSpPr>
        <p:spPr>
          <a:xfrm>
            <a:off x="6670296" y="3839910"/>
            <a:ext cx="1724934" cy="3139321"/>
          </a:xfrm>
          <a:prstGeom prst="rect">
            <a:avLst/>
          </a:prstGeom>
        </p:spPr>
        <p:txBody>
          <a:bodyPr wrap="square">
            <a:spAutoFit/>
          </a:bodyPr>
          <a:lstStyle/>
          <a:p>
            <a:r>
              <a:rPr lang="es-CO" b="1" dirty="0" smtClean="0"/>
              <a:t>        </a:t>
            </a:r>
            <a:r>
              <a:rPr lang="es-CO" b="1" u="sng" dirty="0" smtClean="0"/>
              <a:t>LA LEY </a:t>
            </a:r>
          </a:p>
          <a:p>
            <a:pPr algn="ctr"/>
            <a:endParaRPr lang="es-CO" b="1" dirty="0" smtClean="0"/>
          </a:p>
          <a:p>
            <a:pPr algn="ctr"/>
            <a:r>
              <a:rPr lang="es-CO" b="1" dirty="0" smtClean="0"/>
              <a:t>La </a:t>
            </a:r>
            <a:r>
              <a:rPr lang="es-CO" b="1" dirty="0"/>
              <a:t>ley </a:t>
            </a:r>
            <a:r>
              <a:rPr lang="es-CO" b="1" dirty="0" smtClean="0"/>
              <a:t>fue dada para mostrar el pecado, su condición de perfecta, por  degradación del hombre, es imposible </a:t>
            </a:r>
            <a:r>
              <a:rPr lang="es-CO" b="1" dirty="0"/>
              <a:t>de </a:t>
            </a:r>
            <a:r>
              <a:rPr lang="es-CO" b="1" dirty="0" smtClean="0"/>
              <a:t>cumplir.</a:t>
            </a:r>
            <a:endParaRPr lang="es-CO" b="1" dirty="0"/>
          </a:p>
        </p:txBody>
      </p:sp>
      <p:sp>
        <p:nvSpPr>
          <p:cNvPr id="16" name="Rectángulo 15"/>
          <p:cNvSpPr/>
          <p:nvPr/>
        </p:nvSpPr>
        <p:spPr>
          <a:xfrm>
            <a:off x="8390449" y="3869236"/>
            <a:ext cx="2002431" cy="3139321"/>
          </a:xfrm>
          <a:prstGeom prst="rect">
            <a:avLst/>
          </a:prstGeom>
        </p:spPr>
        <p:txBody>
          <a:bodyPr wrap="square">
            <a:spAutoFit/>
          </a:bodyPr>
          <a:lstStyle/>
          <a:p>
            <a:r>
              <a:rPr lang="es-CO" b="1" dirty="0" smtClean="0"/>
              <a:t>       </a:t>
            </a:r>
            <a:r>
              <a:rPr lang="es-CO" b="1" u="sng" dirty="0" smtClean="0"/>
              <a:t>LA GRACIA</a:t>
            </a:r>
            <a:endParaRPr lang="es-CO" b="1" u="sng" dirty="0"/>
          </a:p>
          <a:p>
            <a:pPr algn="ctr"/>
            <a:endParaRPr lang="es-CO" b="1" dirty="0" smtClean="0"/>
          </a:p>
          <a:p>
            <a:pPr algn="ctr"/>
            <a:r>
              <a:rPr lang="es-CO" b="1" dirty="0" smtClean="0"/>
              <a:t>Sólo </a:t>
            </a:r>
            <a:r>
              <a:rPr lang="es-CO" b="1" dirty="0"/>
              <a:t>al reconocer nuestra incapacidad de </a:t>
            </a:r>
            <a:r>
              <a:rPr lang="es-CO" b="1" dirty="0" smtClean="0"/>
              <a:t>obedecer la Ley,  podemos </a:t>
            </a:r>
            <a:r>
              <a:rPr lang="es-CO" b="1" dirty="0"/>
              <a:t>reconocer que es Jesús el único </a:t>
            </a:r>
            <a:r>
              <a:rPr lang="es-CO" b="1" dirty="0" smtClean="0"/>
              <a:t>que nos capacita para obedecer a Dios.</a:t>
            </a:r>
            <a:endParaRPr lang="es-CO" b="1" dirty="0"/>
          </a:p>
        </p:txBody>
      </p:sp>
      <p:sp>
        <p:nvSpPr>
          <p:cNvPr id="17" name="Rectángulo 16"/>
          <p:cNvSpPr/>
          <p:nvPr/>
        </p:nvSpPr>
        <p:spPr>
          <a:xfrm>
            <a:off x="10423855" y="3810584"/>
            <a:ext cx="1639807" cy="3416320"/>
          </a:xfrm>
          <a:prstGeom prst="rect">
            <a:avLst/>
          </a:prstGeom>
        </p:spPr>
        <p:txBody>
          <a:bodyPr wrap="square">
            <a:spAutoFit/>
          </a:bodyPr>
          <a:lstStyle/>
          <a:p>
            <a:r>
              <a:rPr lang="es-CO" b="1" u="sng" dirty="0"/>
              <a:t>EL </a:t>
            </a:r>
            <a:r>
              <a:rPr lang="es-CO" b="1" u="sng" dirty="0" smtClean="0"/>
              <a:t>MILENIO</a:t>
            </a:r>
          </a:p>
          <a:p>
            <a:pPr algn="ctr"/>
            <a:endParaRPr lang="es-CO" b="1" dirty="0" smtClean="0"/>
          </a:p>
          <a:p>
            <a:pPr algn="ctr"/>
            <a:r>
              <a:rPr lang="es-CO" b="1" dirty="0" smtClean="0"/>
              <a:t>La </a:t>
            </a:r>
            <a:r>
              <a:rPr lang="es-CO" b="1" dirty="0"/>
              <a:t>segunda venida de Cristo y los justos serán trasladados al </a:t>
            </a:r>
            <a:r>
              <a:rPr lang="es-CO" b="1" dirty="0" smtClean="0"/>
              <a:t>cielo.</a:t>
            </a:r>
          </a:p>
          <a:p>
            <a:pPr algn="ctr"/>
            <a:r>
              <a:rPr lang="es-CO" b="1" dirty="0" smtClean="0"/>
              <a:t> </a:t>
            </a:r>
            <a:r>
              <a:rPr lang="es-CO" b="1" dirty="0"/>
              <a:t>S</a:t>
            </a:r>
            <a:r>
              <a:rPr lang="es-CO" b="1" dirty="0" smtClean="0"/>
              <a:t>e cumpla la última dispensación.</a:t>
            </a:r>
            <a:endParaRPr lang="es-CO" b="1" dirty="0"/>
          </a:p>
          <a:p>
            <a:endParaRPr lang="es-CO" b="1" dirty="0"/>
          </a:p>
        </p:txBody>
      </p:sp>
    </p:spTree>
    <p:extLst>
      <p:ext uri="{BB962C8B-B14F-4D97-AF65-F5344CB8AC3E}">
        <p14:creationId xmlns:p14="http://schemas.microsoft.com/office/powerpoint/2010/main" val="981144049"/>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8" y="224588"/>
            <a:ext cx="11534274" cy="6633411"/>
          </a:xfrm>
          <a:solidFill>
            <a:schemeClr val="accent2">
              <a:lumMod val="20000"/>
              <a:lumOff val="80000"/>
            </a:schemeClr>
          </a:solidFill>
          <a:scene3d>
            <a:camera prst="orthographicFront"/>
            <a:lightRig rig="threePt" dir="t"/>
          </a:scene3d>
          <a:sp3d>
            <a:bevelT prst="slope"/>
          </a:sp3d>
        </p:spPr>
        <p:txBody>
          <a:bodyPr>
            <a:normAutofit fontScale="92500" lnSpcReduction="20000"/>
          </a:bodyPr>
          <a:lstStyle/>
          <a:p>
            <a:pPr marL="0" indent="0" algn="just">
              <a:buNone/>
            </a:pPr>
            <a:r>
              <a:rPr lang="es-CO" dirty="0" smtClean="0"/>
              <a:t>En el dispensacionalismo existe una dicotomía -dividido </a:t>
            </a:r>
            <a:r>
              <a:rPr lang="es-CO" dirty="0"/>
              <a:t>en </a:t>
            </a:r>
            <a:r>
              <a:rPr lang="es-CO" dirty="0" smtClean="0"/>
              <a:t>dos partes -, entre Israel antiguo y la iglesia cristiana. </a:t>
            </a:r>
          </a:p>
          <a:p>
            <a:pPr algn="just"/>
            <a:r>
              <a:rPr lang="es-CO" dirty="0" smtClean="0"/>
              <a:t>La iglesia surge como un plan “B”; como si hubieran 2 iglesias, 2 pueblos, entonces esta doctrina enseñaría que como el primer pueblo falló (Israel) entonces Dios tuvo una segunda opción en los gentiles para iniciar el ciclo de nuevo. </a:t>
            </a:r>
          </a:p>
          <a:p>
            <a:pPr marL="0" indent="0" algn="just">
              <a:buNone/>
            </a:pPr>
            <a:endParaRPr lang="es-CO" dirty="0"/>
          </a:p>
          <a:p>
            <a:pPr marL="0" indent="0" algn="just">
              <a:buNone/>
            </a:pPr>
            <a:r>
              <a:rPr lang="es-CO" sz="3500" b="1" dirty="0" smtClean="0"/>
              <a:t>Pero debemos preguntarnos varias cosas.</a:t>
            </a:r>
          </a:p>
          <a:p>
            <a:pPr lvl="1" algn="just">
              <a:buFont typeface="Wingdings" panose="05000000000000000000" pitchFamily="2" charset="2"/>
              <a:buChar char="Ø"/>
            </a:pPr>
            <a:r>
              <a:rPr lang="es-CO" sz="3000" dirty="0" smtClean="0"/>
              <a:t>¿El plan de Salvación a cambiado conforme a los siglos o a las eras?</a:t>
            </a:r>
          </a:p>
          <a:p>
            <a:pPr lvl="1" algn="just">
              <a:buFont typeface="Wingdings" panose="05000000000000000000" pitchFamily="2" charset="2"/>
              <a:buChar char="Ø"/>
            </a:pPr>
            <a:r>
              <a:rPr lang="es-CO" sz="3000" dirty="0" smtClean="0"/>
              <a:t>¿Si esto cambia, quiere decir que Dios cambia, sus planes, su Carácter, su Ley, su forma de hacer las cosas?</a:t>
            </a:r>
          </a:p>
          <a:p>
            <a:pPr lvl="1" algn="just">
              <a:buFont typeface="Wingdings" panose="05000000000000000000" pitchFamily="2" charset="2"/>
              <a:buChar char="Ø"/>
            </a:pPr>
            <a:r>
              <a:rPr lang="es-CO" sz="3000" dirty="0" smtClean="0"/>
              <a:t>Si esto es cierto ¿Entonces si Dios sabe las cosas desde el principio, el “plan B”, hace parte de eso? ¿No es un “Plan B” algo improvisado si lo primero no funciono?</a:t>
            </a:r>
          </a:p>
          <a:p>
            <a:pPr lvl="1" algn="just">
              <a:buFont typeface="Wingdings" panose="05000000000000000000" pitchFamily="2" charset="2"/>
              <a:buChar char="Ø"/>
            </a:pPr>
            <a:r>
              <a:rPr lang="es-CO" sz="3000" dirty="0" smtClean="0"/>
              <a:t>¿Es el dispensacionalismo Bíblicamente sostenible?</a:t>
            </a:r>
          </a:p>
          <a:p>
            <a:pPr algn="just"/>
            <a:endParaRPr lang="es-CO" dirty="0" smtClean="0"/>
          </a:p>
          <a:p>
            <a:pPr algn="just"/>
            <a:r>
              <a:rPr lang="es-CO" dirty="0" smtClean="0"/>
              <a:t>Antes de contestar a estas preguntas, vamos a explicar brevemente las 7 dispensaciones que Dios ha dado, en teoría, a la humanidad y como el plan de Salvación ha ido “cambiando” según las circunstancias. </a:t>
            </a:r>
            <a:endParaRPr lang="es-CO" dirty="0"/>
          </a:p>
        </p:txBody>
      </p:sp>
    </p:spTree>
    <p:extLst>
      <p:ext uri="{BB962C8B-B14F-4D97-AF65-F5344CB8AC3E}">
        <p14:creationId xmlns:p14="http://schemas.microsoft.com/office/powerpoint/2010/main" val="1786453926"/>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7" y="304800"/>
            <a:ext cx="9448801" cy="6553199"/>
          </a:xfrm>
          <a:solidFill>
            <a:schemeClr val="accent2">
              <a:lumMod val="20000"/>
              <a:lumOff val="80000"/>
            </a:schemeClr>
          </a:solidFill>
          <a:scene3d>
            <a:camera prst="orthographicFront"/>
            <a:lightRig rig="threePt" dir="t"/>
          </a:scene3d>
          <a:sp3d>
            <a:bevelT prst="angle"/>
          </a:sp3d>
        </p:spPr>
        <p:txBody>
          <a:bodyPr>
            <a:normAutofit fontScale="92500"/>
          </a:bodyPr>
          <a:lstStyle/>
          <a:p>
            <a:pPr algn="just"/>
            <a:r>
              <a:rPr lang="es-CO" sz="3600" b="1" u="sng" dirty="0" smtClean="0"/>
              <a:t>Inocencia</a:t>
            </a:r>
            <a:r>
              <a:rPr lang="es-CO" dirty="0" smtClean="0"/>
              <a:t>: </a:t>
            </a:r>
            <a:r>
              <a:rPr lang="es-CO" b="1" dirty="0" smtClean="0"/>
              <a:t>En el Edén</a:t>
            </a:r>
            <a:r>
              <a:rPr lang="es-CO" dirty="0" smtClean="0"/>
              <a:t>, Adán y Eva tenían que obedecer el mandato divino de no comer del árbol prohibido, con lo cual aseguraban ser inocentes de pecado. Ambos fallaron. </a:t>
            </a:r>
          </a:p>
          <a:p>
            <a:pPr algn="just"/>
            <a:r>
              <a:rPr lang="es-CO" sz="3600" b="1" u="sng" dirty="0" smtClean="0"/>
              <a:t>Conciencia</a:t>
            </a:r>
            <a:r>
              <a:rPr lang="es-CO" dirty="0" smtClean="0"/>
              <a:t>: </a:t>
            </a:r>
            <a:r>
              <a:rPr lang="es-CO" b="1" dirty="0" smtClean="0"/>
              <a:t>Desde la caída hasta Noé</a:t>
            </a:r>
            <a:r>
              <a:rPr lang="es-CO" dirty="0" smtClean="0"/>
              <a:t>, el ser humano tuvo la posibilidad de controlar libremente sus decisiones sobre la base de lo que su consciencia le indicaba. Fallaron en esto, ya que el designio del corazón de ellos fue de continuo solamente el mal, en vez de buscar a Dios. </a:t>
            </a:r>
          </a:p>
          <a:p>
            <a:pPr algn="just"/>
            <a:r>
              <a:rPr lang="es-CO" sz="3600" b="1" u="sng" dirty="0" smtClean="0"/>
              <a:t>Gobierno Humano</a:t>
            </a:r>
            <a:r>
              <a:rPr lang="es-CO" dirty="0" smtClean="0"/>
              <a:t>: </a:t>
            </a:r>
            <a:r>
              <a:rPr lang="es-CO" b="1" dirty="0" smtClean="0"/>
              <a:t>De Noé a Abraham</a:t>
            </a:r>
            <a:r>
              <a:rPr lang="es-CO" dirty="0" smtClean="0"/>
              <a:t>, ya que la conciencia personal no fue una guía adecuada para el ser humano, se encomendó a los gobiernos el administrar justicia y moral. </a:t>
            </a:r>
          </a:p>
          <a:p>
            <a:pPr algn="just"/>
            <a:r>
              <a:rPr lang="es-CO" sz="3600" b="1" u="sng" dirty="0" smtClean="0"/>
              <a:t>Promesa</a:t>
            </a:r>
            <a:r>
              <a:rPr lang="es-CO" dirty="0" smtClean="0"/>
              <a:t>: </a:t>
            </a:r>
            <a:r>
              <a:rPr lang="es-CO" b="1" dirty="0" smtClean="0"/>
              <a:t>De Abrahán, hasta el Sinaí</a:t>
            </a:r>
            <a:r>
              <a:rPr lang="es-CO" dirty="0" smtClean="0"/>
              <a:t>, Al fallar los gobiernos en su cometido, Dios escogió a Abraham para ser el padre de la fe y le prometió que en él serían benditas todas las naciones de la tierra. Sería el progenitor del pueblo de Dios, para siempre.  </a:t>
            </a:r>
          </a:p>
        </p:txBody>
      </p:sp>
      <p:pic>
        <p:nvPicPr>
          <p:cNvPr id="4" name="Imagen 3"/>
          <p:cNvPicPr>
            <a:picLocks noChangeAspect="1"/>
          </p:cNvPicPr>
          <p:nvPr/>
        </p:nvPicPr>
        <p:blipFill>
          <a:blip r:embed="rId2"/>
          <a:stretch>
            <a:fillRect/>
          </a:stretch>
        </p:blipFill>
        <p:spPr>
          <a:xfrm>
            <a:off x="10154653" y="304800"/>
            <a:ext cx="1879561" cy="1171074"/>
          </a:xfrm>
          <a:prstGeom prst="rect">
            <a:avLst/>
          </a:prstGeom>
        </p:spPr>
      </p:pic>
      <p:pic>
        <p:nvPicPr>
          <p:cNvPr id="5" name="Imagen 4"/>
          <p:cNvPicPr>
            <a:picLocks noChangeAspect="1"/>
          </p:cNvPicPr>
          <p:nvPr/>
        </p:nvPicPr>
        <p:blipFill>
          <a:blip r:embed="rId3"/>
          <a:stretch>
            <a:fillRect/>
          </a:stretch>
        </p:blipFill>
        <p:spPr>
          <a:xfrm>
            <a:off x="10154653" y="1703270"/>
            <a:ext cx="1879561" cy="1376813"/>
          </a:xfrm>
          <a:prstGeom prst="rect">
            <a:avLst/>
          </a:prstGeom>
        </p:spPr>
      </p:pic>
      <p:pic>
        <p:nvPicPr>
          <p:cNvPr id="6" name="Imagen 5"/>
          <p:cNvPicPr>
            <a:picLocks noChangeAspect="1"/>
          </p:cNvPicPr>
          <p:nvPr/>
        </p:nvPicPr>
        <p:blipFill>
          <a:blip r:embed="rId4"/>
          <a:stretch>
            <a:fillRect/>
          </a:stretch>
        </p:blipFill>
        <p:spPr>
          <a:xfrm>
            <a:off x="10154653" y="3307479"/>
            <a:ext cx="1879561" cy="1360774"/>
          </a:xfrm>
          <a:prstGeom prst="rect">
            <a:avLst/>
          </a:prstGeom>
        </p:spPr>
      </p:pic>
      <p:pic>
        <p:nvPicPr>
          <p:cNvPr id="7" name="Imagen 6"/>
          <p:cNvPicPr>
            <a:picLocks noChangeAspect="1"/>
          </p:cNvPicPr>
          <p:nvPr/>
        </p:nvPicPr>
        <p:blipFill>
          <a:blip r:embed="rId5"/>
          <a:stretch>
            <a:fillRect/>
          </a:stretch>
        </p:blipFill>
        <p:spPr>
          <a:xfrm>
            <a:off x="10154653" y="5010750"/>
            <a:ext cx="1879561" cy="1454217"/>
          </a:xfrm>
          <a:prstGeom prst="rect">
            <a:avLst/>
          </a:prstGeom>
        </p:spPr>
      </p:pic>
    </p:spTree>
    <p:extLst>
      <p:ext uri="{BB962C8B-B14F-4D97-AF65-F5344CB8AC3E}">
        <p14:creationId xmlns:p14="http://schemas.microsoft.com/office/powerpoint/2010/main" val="175199433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336884"/>
            <a:ext cx="9368589" cy="6272463"/>
          </a:xfrm>
          <a:solidFill>
            <a:schemeClr val="accent2">
              <a:lumMod val="20000"/>
              <a:lumOff val="80000"/>
            </a:schemeClr>
          </a:solidFill>
          <a:scene3d>
            <a:camera prst="orthographicFront"/>
            <a:lightRig rig="threePt" dir="t"/>
          </a:scene3d>
          <a:sp3d>
            <a:bevelT prst="angle"/>
          </a:sp3d>
        </p:spPr>
        <p:txBody>
          <a:bodyPr>
            <a:normAutofit fontScale="92500" lnSpcReduction="10000"/>
          </a:bodyPr>
          <a:lstStyle/>
          <a:p>
            <a:pPr algn="just"/>
            <a:r>
              <a:rPr lang="es-CO" dirty="0"/>
              <a:t> </a:t>
            </a:r>
            <a:r>
              <a:rPr lang="es-CO" sz="3900" b="1" u="sng" dirty="0"/>
              <a:t>Ley</a:t>
            </a:r>
            <a:r>
              <a:rPr lang="es-CO" dirty="0"/>
              <a:t>: </a:t>
            </a:r>
            <a:r>
              <a:rPr lang="es-CO" b="1" dirty="0"/>
              <a:t>Desde Moisés a Jesús</a:t>
            </a:r>
            <a:r>
              <a:rPr lang="es-CO" dirty="0"/>
              <a:t>, el ser humano sólo podría acercarse a Dios a través del cumplimiento de la ley mosaica. Ésta, dada su condición de perfecta, fue imposible de cumplir; en ella se revela el pecado y la maldición del mismo. </a:t>
            </a:r>
          </a:p>
          <a:p>
            <a:pPr algn="just"/>
            <a:r>
              <a:rPr lang="es-CO" sz="3900" b="1" u="sng" dirty="0"/>
              <a:t>Gracia</a:t>
            </a:r>
            <a:r>
              <a:rPr lang="es-CO" dirty="0"/>
              <a:t>: </a:t>
            </a:r>
            <a:r>
              <a:rPr lang="es-CO" b="1" dirty="0" smtClean="0"/>
              <a:t>Del Sinaí, hasta la muerte de Cristo</a:t>
            </a:r>
            <a:r>
              <a:rPr lang="es-CO" dirty="0" smtClean="0"/>
              <a:t>, Sólo </a:t>
            </a:r>
            <a:r>
              <a:rPr lang="es-CO" dirty="0"/>
              <a:t>al reconocer nuestra incapacidad de </a:t>
            </a:r>
            <a:r>
              <a:rPr lang="es-CO" dirty="0" smtClean="0"/>
              <a:t>obedecer la ley de Dios,  </a:t>
            </a:r>
            <a:r>
              <a:rPr lang="es-CO" dirty="0"/>
              <a:t>(consciencia de pecado</a:t>
            </a:r>
            <a:r>
              <a:rPr lang="es-CO" dirty="0" smtClean="0"/>
              <a:t>), </a:t>
            </a:r>
            <a:r>
              <a:rPr lang="es-CO" dirty="0"/>
              <a:t>podemos reconocer que es Jesús el único mediador entre Dios y los seres humanos “porque no hay otro nombre debajo del cielo en quien podamos ser salvos”. </a:t>
            </a:r>
          </a:p>
          <a:p>
            <a:pPr algn="just"/>
            <a:r>
              <a:rPr lang="es-CO" sz="3900" b="1" u="sng" dirty="0"/>
              <a:t>Reino Milenial</a:t>
            </a:r>
            <a:r>
              <a:rPr lang="es-CO" dirty="0"/>
              <a:t>: </a:t>
            </a:r>
            <a:r>
              <a:rPr lang="es-CO" b="1" dirty="0" smtClean="0"/>
              <a:t>Desde la muerte de Cristo, hasta la 2VC</a:t>
            </a:r>
            <a:r>
              <a:rPr lang="es-CO" dirty="0" smtClean="0"/>
              <a:t>, Al </a:t>
            </a:r>
            <a:r>
              <a:rPr lang="es-CO" dirty="0"/>
              <a:t>fin de los tiempos surgirá un período de 1000 años en los cuales Jesús reinará en la tierra. Será una época de esplendor sin precedentes. Al finalizar este tiempo, Satanás será liberado con el objetivo de probar por última vez la fe del ser humano. Tras este período se acabará el tiempo y surgirá una nueva tierra y un cielo nuevo, ya que todo lo conocido será destruido. (Fuente Wikipedia.org</a:t>
            </a:r>
            <a:r>
              <a:rPr lang="es-CO" dirty="0" smtClean="0"/>
              <a:t>) </a:t>
            </a:r>
            <a:r>
              <a:rPr lang="es-CO" b="1" dirty="0" smtClean="0"/>
              <a:t>Esto es lo que enseñan otras corrientes religiosas</a:t>
            </a:r>
            <a:r>
              <a:rPr lang="es-CO" dirty="0" smtClean="0"/>
              <a:t>. </a:t>
            </a:r>
            <a:endParaRPr lang="es-CO" dirty="0"/>
          </a:p>
        </p:txBody>
      </p:sp>
      <p:pic>
        <p:nvPicPr>
          <p:cNvPr id="4" name="Imagen 3"/>
          <p:cNvPicPr>
            <a:picLocks noChangeAspect="1"/>
          </p:cNvPicPr>
          <p:nvPr/>
        </p:nvPicPr>
        <p:blipFill>
          <a:blip r:embed="rId2"/>
          <a:stretch>
            <a:fillRect/>
          </a:stretch>
        </p:blipFill>
        <p:spPr>
          <a:xfrm>
            <a:off x="9994232" y="112293"/>
            <a:ext cx="1963312" cy="1828801"/>
          </a:xfrm>
          <a:prstGeom prst="rect">
            <a:avLst/>
          </a:prstGeom>
        </p:spPr>
      </p:pic>
      <p:pic>
        <p:nvPicPr>
          <p:cNvPr id="5" name="Imagen 4"/>
          <p:cNvPicPr>
            <a:picLocks noChangeAspect="1"/>
          </p:cNvPicPr>
          <p:nvPr/>
        </p:nvPicPr>
        <p:blipFill>
          <a:blip r:embed="rId3"/>
          <a:stretch>
            <a:fillRect/>
          </a:stretch>
        </p:blipFill>
        <p:spPr>
          <a:xfrm>
            <a:off x="9994232" y="2069432"/>
            <a:ext cx="1963312" cy="2229852"/>
          </a:xfrm>
          <a:prstGeom prst="rect">
            <a:avLst/>
          </a:prstGeom>
        </p:spPr>
      </p:pic>
      <p:pic>
        <p:nvPicPr>
          <p:cNvPr id="6" name="Imagen 5"/>
          <p:cNvPicPr>
            <a:picLocks noChangeAspect="1"/>
          </p:cNvPicPr>
          <p:nvPr/>
        </p:nvPicPr>
        <p:blipFill>
          <a:blip r:embed="rId4"/>
          <a:stretch>
            <a:fillRect/>
          </a:stretch>
        </p:blipFill>
        <p:spPr>
          <a:xfrm>
            <a:off x="9994232" y="4459706"/>
            <a:ext cx="1963312" cy="2149642"/>
          </a:xfrm>
          <a:prstGeom prst="rect">
            <a:avLst/>
          </a:prstGeom>
        </p:spPr>
      </p:pic>
    </p:spTree>
    <p:extLst>
      <p:ext uri="{BB962C8B-B14F-4D97-AF65-F5344CB8AC3E}">
        <p14:creationId xmlns:p14="http://schemas.microsoft.com/office/powerpoint/2010/main" val="227583431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68968" y="368968"/>
            <a:ext cx="11454064" cy="6096000"/>
          </a:xfrm>
          <a:solidFill>
            <a:schemeClr val="accent6">
              <a:lumMod val="20000"/>
              <a:lumOff val="80000"/>
            </a:schemeClr>
          </a:solidFill>
          <a:scene3d>
            <a:camera prst="orthographicFront"/>
            <a:lightRig rig="threePt" dir="t"/>
          </a:scene3d>
          <a:sp3d>
            <a:bevelT prst="slope"/>
          </a:sp3d>
        </p:spPr>
        <p:txBody>
          <a:bodyPr>
            <a:normAutofit lnSpcReduction="10000"/>
          </a:bodyPr>
          <a:lstStyle/>
          <a:p>
            <a:pPr marL="0" indent="0">
              <a:buNone/>
            </a:pPr>
            <a:r>
              <a:rPr lang="es-CO" sz="3600" b="1" dirty="0"/>
              <a:t>Ahora debemos volver al principio que </a:t>
            </a:r>
            <a:r>
              <a:rPr lang="es-CO" sz="3600" b="1" dirty="0" smtClean="0"/>
              <a:t>el Señor Jesús </a:t>
            </a:r>
            <a:r>
              <a:rPr lang="es-CO" sz="3600" b="1" dirty="0"/>
              <a:t>enseño en </a:t>
            </a:r>
            <a:r>
              <a:rPr lang="es-CO" sz="3600" b="1" dirty="0">
                <a:solidFill>
                  <a:srgbClr val="FF0000"/>
                </a:solidFill>
              </a:rPr>
              <a:t>Juan 14:6</a:t>
            </a:r>
            <a:r>
              <a:rPr lang="es-CO" sz="3600" b="1" dirty="0"/>
              <a:t>.</a:t>
            </a:r>
          </a:p>
          <a:p>
            <a:r>
              <a:rPr lang="es-CO" dirty="0" smtClean="0"/>
              <a:t>“</a:t>
            </a:r>
            <a:r>
              <a:rPr lang="es-CO" i="1" dirty="0" smtClean="0"/>
              <a:t>Yo </a:t>
            </a:r>
            <a:r>
              <a:rPr lang="es-CO" i="1" dirty="0"/>
              <a:t>Soy el Camino, la Verdad y la Vida; nadie va al Padre sino a través de Mí</a:t>
            </a:r>
            <a:r>
              <a:rPr lang="es-CO" dirty="0"/>
              <a:t>”</a:t>
            </a:r>
          </a:p>
          <a:p>
            <a:endParaRPr lang="es-CO" sz="3200" b="1" dirty="0" smtClean="0"/>
          </a:p>
          <a:p>
            <a:pPr marL="0" indent="0">
              <a:buNone/>
            </a:pPr>
            <a:r>
              <a:rPr lang="es-CO" sz="3200" b="1" dirty="0" smtClean="0"/>
              <a:t>Debemos </a:t>
            </a:r>
            <a:r>
              <a:rPr lang="es-CO" sz="3200" b="1" dirty="0"/>
              <a:t>analizar esta declaración del Señor Jesús: </a:t>
            </a:r>
          </a:p>
          <a:p>
            <a:pPr marL="0" indent="0" algn="just">
              <a:buNone/>
            </a:pPr>
            <a:r>
              <a:rPr lang="es-CO" sz="3200" b="1" dirty="0"/>
              <a:t>Yo Soy el Camino</a:t>
            </a:r>
            <a:r>
              <a:rPr lang="es-CO" dirty="0" smtClean="0"/>
              <a:t>:</a:t>
            </a:r>
          </a:p>
          <a:p>
            <a:pPr algn="just"/>
            <a:r>
              <a:rPr lang="es-CO" dirty="0" smtClean="0"/>
              <a:t> “Estas </a:t>
            </a:r>
            <a:r>
              <a:rPr lang="es-CO" dirty="0"/>
              <a:t>palabras nos llevan a recordar la declaración que hizo el Señor en </a:t>
            </a:r>
            <a:r>
              <a:rPr lang="es-CO" dirty="0">
                <a:solidFill>
                  <a:srgbClr val="FF0000"/>
                </a:solidFill>
              </a:rPr>
              <a:t>Éxodo </a:t>
            </a:r>
            <a:r>
              <a:rPr lang="es-CO" dirty="0" smtClean="0">
                <a:solidFill>
                  <a:srgbClr val="FF0000"/>
                </a:solidFill>
              </a:rPr>
              <a:t>3:14, </a:t>
            </a:r>
            <a:r>
              <a:rPr lang="es-CO" dirty="0" smtClean="0"/>
              <a:t>“YO SOY”. </a:t>
            </a:r>
          </a:p>
          <a:p>
            <a:pPr algn="just"/>
            <a:r>
              <a:rPr lang="es-CO" dirty="0" smtClean="0"/>
              <a:t>Esta </a:t>
            </a:r>
            <a:r>
              <a:rPr lang="es-CO" dirty="0"/>
              <a:t>declaración está repetidas veces en la Biblia, Jesús la usó varias veces para referirse a su Divinidad, y a su Potestad que ha tenido desde siempre, es decir, Jesús refiere las mismas palabras del Antiguo Testamento referente al Padre y a Él mismo como Dios. </a:t>
            </a:r>
            <a:r>
              <a:rPr lang="es-CO" dirty="0" smtClean="0">
                <a:solidFill>
                  <a:srgbClr val="FF0000"/>
                </a:solidFill>
              </a:rPr>
              <a:t>(Véase </a:t>
            </a:r>
            <a:r>
              <a:rPr lang="es-CO" dirty="0">
                <a:solidFill>
                  <a:srgbClr val="FF0000"/>
                </a:solidFill>
              </a:rPr>
              <a:t>Juan </a:t>
            </a:r>
            <a:r>
              <a:rPr lang="es-CO" dirty="0" smtClean="0">
                <a:solidFill>
                  <a:srgbClr val="FF0000"/>
                </a:solidFill>
              </a:rPr>
              <a:t>10:11, </a:t>
            </a:r>
            <a:r>
              <a:rPr lang="es-CO" dirty="0">
                <a:solidFill>
                  <a:srgbClr val="FF0000"/>
                </a:solidFill>
              </a:rPr>
              <a:t>Juan </a:t>
            </a:r>
            <a:r>
              <a:rPr lang="es-CO" dirty="0" smtClean="0">
                <a:solidFill>
                  <a:srgbClr val="FF0000"/>
                </a:solidFill>
              </a:rPr>
              <a:t>10:30, </a:t>
            </a:r>
            <a:r>
              <a:rPr lang="es-CO" dirty="0">
                <a:solidFill>
                  <a:srgbClr val="FF0000"/>
                </a:solidFill>
              </a:rPr>
              <a:t>Juan 8:58, Juan 5:39, </a:t>
            </a:r>
            <a:r>
              <a:rPr lang="es-CO" dirty="0" smtClean="0">
                <a:solidFill>
                  <a:srgbClr val="FF0000"/>
                </a:solidFill>
              </a:rPr>
              <a:t>45-47)</a:t>
            </a:r>
            <a:r>
              <a:rPr lang="es-CO" dirty="0" smtClean="0"/>
              <a:t>. </a:t>
            </a:r>
            <a:endParaRPr lang="es-CO" dirty="0"/>
          </a:p>
        </p:txBody>
      </p:sp>
    </p:spTree>
    <p:extLst>
      <p:ext uri="{BB962C8B-B14F-4D97-AF65-F5344CB8AC3E}">
        <p14:creationId xmlns:p14="http://schemas.microsoft.com/office/powerpoint/2010/main" val="101232804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3" y="192505"/>
            <a:ext cx="11470105" cy="6665495"/>
          </a:xfrm>
          <a:solidFill>
            <a:schemeClr val="accent3">
              <a:lumMod val="20000"/>
              <a:lumOff val="80000"/>
            </a:schemeClr>
          </a:solidFill>
          <a:scene3d>
            <a:camera prst="orthographicFront"/>
            <a:lightRig rig="threePt" dir="t"/>
          </a:scene3d>
          <a:sp3d>
            <a:bevelT prst="angle"/>
          </a:sp3d>
        </p:spPr>
        <p:txBody>
          <a:bodyPr>
            <a:normAutofit fontScale="92500" lnSpcReduction="10000"/>
          </a:bodyPr>
          <a:lstStyle/>
          <a:p>
            <a:pPr marL="0" indent="0">
              <a:buNone/>
            </a:pPr>
            <a:r>
              <a:rPr lang="es-CO" sz="3500" b="1" dirty="0" smtClean="0"/>
              <a:t>La Verdad y la Vida</a:t>
            </a:r>
            <a:r>
              <a:rPr lang="es-CO" dirty="0" smtClean="0"/>
              <a:t>: </a:t>
            </a:r>
          </a:p>
          <a:p>
            <a:pPr algn="just"/>
            <a:r>
              <a:rPr lang="es-CO" dirty="0" smtClean="0"/>
              <a:t>En la Escritura Jesús declaró (</a:t>
            </a:r>
            <a:r>
              <a:rPr lang="es-CO" sz="3500" b="1" i="1" dirty="0" smtClean="0"/>
              <a:t>1</a:t>
            </a:r>
            <a:r>
              <a:rPr lang="es-CO" dirty="0" smtClean="0"/>
              <a:t>), “</a:t>
            </a:r>
            <a:r>
              <a:rPr lang="es-CO" i="1" dirty="0" smtClean="0"/>
              <a:t>Santifícalos en tu Verdad, tu Palabra es la Verdad</a:t>
            </a:r>
            <a:r>
              <a:rPr lang="es-CO" dirty="0" smtClean="0"/>
              <a:t>”; así mismo </a:t>
            </a:r>
            <a:r>
              <a:rPr lang="es-CO" dirty="0" smtClean="0">
                <a:solidFill>
                  <a:srgbClr val="FF0000"/>
                </a:solidFill>
              </a:rPr>
              <a:t>Juan capítulo 1:14,  </a:t>
            </a:r>
            <a:r>
              <a:rPr lang="es-CO" dirty="0" smtClean="0"/>
              <a:t>nos deja claro que Jesús es la Palabra de Dios que se hizo Carne. (</a:t>
            </a:r>
            <a:r>
              <a:rPr lang="es-CO" sz="3500" b="1" i="1" dirty="0" smtClean="0"/>
              <a:t>2</a:t>
            </a:r>
            <a:r>
              <a:rPr lang="es-CO" dirty="0" smtClean="0"/>
              <a:t>), </a:t>
            </a:r>
            <a:r>
              <a:rPr lang="es-CO" dirty="0"/>
              <a:t>J</a:t>
            </a:r>
            <a:r>
              <a:rPr lang="es-CO" dirty="0" smtClean="0"/>
              <a:t>esús dijo: “</a:t>
            </a:r>
            <a:r>
              <a:rPr lang="es-CO" i="1" dirty="0" smtClean="0"/>
              <a:t>Conoceréis la Verdad y la Verdad os hará libres</a:t>
            </a:r>
            <a:r>
              <a:rPr lang="es-CO" dirty="0" smtClean="0"/>
              <a:t>” </a:t>
            </a:r>
            <a:r>
              <a:rPr lang="es-CO" dirty="0" smtClean="0">
                <a:solidFill>
                  <a:srgbClr val="FF0000"/>
                </a:solidFill>
              </a:rPr>
              <a:t>Juan 8:31-32</a:t>
            </a:r>
            <a:r>
              <a:rPr lang="es-CO" dirty="0" smtClean="0"/>
              <a:t>, “</a:t>
            </a:r>
            <a:r>
              <a:rPr lang="es-CO" i="1" dirty="0" smtClean="0"/>
              <a:t>Esta es la Vida Eterna, que te conozcan a Ti el único Dios verdadero, y a Jesucristo, a quien tu enviaste</a:t>
            </a:r>
            <a:r>
              <a:rPr lang="es-CO" dirty="0" smtClean="0"/>
              <a:t>” </a:t>
            </a:r>
            <a:r>
              <a:rPr lang="es-CO" dirty="0" smtClean="0">
                <a:solidFill>
                  <a:srgbClr val="FF0000"/>
                </a:solidFill>
              </a:rPr>
              <a:t>Juan 17:3</a:t>
            </a:r>
            <a:r>
              <a:rPr lang="es-CO" dirty="0" smtClean="0"/>
              <a:t>. </a:t>
            </a:r>
          </a:p>
          <a:p>
            <a:pPr algn="just"/>
            <a:r>
              <a:rPr lang="es-CO" dirty="0" smtClean="0"/>
              <a:t>Lo que quiere decir que conocer a Jesús, es conocer la Palabra de Dios, conocer a Jesús es conocer al Padre y de esta manera sabremos que lo que Dios declaró en el Antiguo Testamento no es nada diferente a las declaraciones del Nuevo Testamento, pues todo lo que escribió Moisés es referente a Jesús, al Antiguo Testamento, esto incluye la Ley de Dios. </a:t>
            </a:r>
          </a:p>
          <a:p>
            <a:pPr marL="0" indent="0">
              <a:buNone/>
            </a:pPr>
            <a:endParaRPr lang="es-CO" sz="3500" b="1" dirty="0" smtClean="0"/>
          </a:p>
          <a:p>
            <a:pPr marL="0" indent="0">
              <a:buNone/>
            </a:pPr>
            <a:r>
              <a:rPr lang="es-CO" sz="3500" b="1" dirty="0" smtClean="0"/>
              <a:t>Nadie va al Padre, sino a través de Mí:</a:t>
            </a:r>
            <a:r>
              <a:rPr lang="es-CO" dirty="0" smtClean="0"/>
              <a:t> </a:t>
            </a:r>
          </a:p>
          <a:p>
            <a:pPr algn="just"/>
            <a:r>
              <a:rPr lang="es-CO" dirty="0" smtClean="0"/>
              <a:t>Si tenemos en cuenta la palabra “</a:t>
            </a:r>
            <a:r>
              <a:rPr lang="es-CO" b="1" dirty="0" smtClean="0"/>
              <a:t>Nadie</a:t>
            </a:r>
            <a:r>
              <a:rPr lang="es-CO" dirty="0" smtClean="0"/>
              <a:t>” quiere decir que ninguna persona, sea Israelita o gentil, puede ir al Padre enseñó que a través de Jesús se podía llegar al Padre, que el plan de Salvación ha sido el mismo y no ha cambiado. Pues Moisés todo lo que escribió fue acerca de Jesús.</a:t>
            </a:r>
            <a:endParaRPr lang="es-CO" dirty="0"/>
          </a:p>
        </p:txBody>
      </p:sp>
    </p:spTree>
    <p:extLst>
      <p:ext uri="{BB962C8B-B14F-4D97-AF65-F5344CB8AC3E}">
        <p14:creationId xmlns:p14="http://schemas.microsoft.com/office/powerpoint/2010/main" val="299995454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3347" y="365125"/>
            <a:ext cx="11197389" cy="1325563"/>
          </a:xfrm>
          <a:solidFill>
            <a:schemeClr val="accent3">
              <a:lumMod val="20000"/>
              <a:lumOff val="80000"/>
            </a:schemeClr>
          </a:solidFill>
          <a:scene3d>
            <a:camera prst="orthographicFront"/>
            <a:lightRig rig="threePt" dir="t"/>
          </a:scene3d>
          <a:sp3d>
            <a:bevelT prst="slope"/>
          </a:sp3d>
        </p:spPr>
        <p:txBody>
          <a:bodyPr/>
          <a:lstStyle/>
          <a:p>
            <a:r>
              <a:rPr lang="es-CO" b="1" i="1" dirty="0" smtClean="0"/>
              <a:t>En este corto análisis, vamos a ver con la Biblia, si cada dispensación es correcta o no. </a:t>
            </a:r>
            <a:endParaRPr lang="es-CO" b="1" i="1" dirty="0"/>
          </a:p>
        </p:txBody>
      </p:sp>
      <p:sp>
        <p:nvSpPr>
          <p:cNvPr id="3" name="Marcador de contenido 2"/>
          <p:cNvSpPr>
            <a:spLocks noGrp="1"/>
          </p:cNvSpPr>
          <p:nvPr>
            <p:ph idx="1"/>
          </p:nvPr>
        </p:nvSpPr>
        <p:spPr>
          <a:xfrm>
            <a:off x="5165558" y="1825625"/>
            <a:ext cx="6188242" cy="2858670"/>
          </a:xfrm>
        </p:spPr>
        <p:txBody>
          <a:bodyPr>
            <a:normAutofit lnSpcReduction="10000"/>
          </a:bodyPr>
          <a:lstStyle/>
          <a:p>
            <a:pPr marL="0" indent="0">
              <a:buNone/>
            </a:pPr>
            <a:r>
              <a:rPr lang="es-CO" sz="3300" b="1" dirty="0" smtClean="0"/>
              <a:t>La inocencia.</a:t>
            </a:r>
            <a:r>
              <a:rPr lang="es-CO" sz="3200" b="1" dirty="0" smtClean="0"/>
              <a:t> </a:t>
            </a:r>
          </a:p>
          <a:p>
            <a:pPr marL="0" indent="0" algn="just">
              <a:buNone/>
            </a:pPr>
            <a:r>
              <a:rPr lang="es-CO" dirty="0" smtClean="0"/>
              <a:t>Debemos tener en cuenta que antes del pecado ya existía la Ley, pues en el mandato de no comer del árbol se mantenía el principio de la obediencia a Dios por amor y por ende el principio que rige Los 10 mandamientos. </a:t>
            </a:r>
          </a:p>
        </p:txBody>
      </p:sp>
      <p:pic>
        <p:nvPicPr>
          <p:cNvPr id="4" name="Imagen 3"/>
          <p:cNvPicPr>
            <a:picLocks noChangeAspect="1"/>
          </p:cNvPicPr>
          <p:nvPr/>
        </p:nvPicPr>
        <p:blipFill>
          <a:blip r:embed="rId2"/>
          <a:stretch>
            <a:fillRect/>
          </a:stretch>
        </p:blipFill>
        <p:spPr>
          <a:xfrm>
            <a:off x="513347" y="1918666"/>
            <a:ext cx="4475749" cy="2765629"/>
          </a:xfrm>
          <a:prstGeom prst="rect">
            <a:avLst/>
          </a:prstGeom>
        </p:spPr>
      </p:pic>
      <p:sp>
        <p:nvSpPr>
          <p:cNvPr id="5" name="Rectángulo 4"/>
          <p:cNvSpPr/>
          <p:nvPr/>
        </p:nvSpPr>
        <p:spPr>
          <a:xfrm>
            <a:off x="513347" y="4819232"/>
            <a:ext cx="11197389" cy="1815882"/>
          </a:xfrm>
          <a:prstGeom prst="rect">
            <a:avLst/>
          </a:prstGeom>
          <a:solidFill>
            <a:schemeClr val="accent3">
              <a:lumMod val="20000"/>
              <a:lumOff val="80000"/>
            </a:schemeClr>
          </a:solidFill>
          <a:scene3d>
            <a:camera prst="orthographicFront"/>
            <a:lightRig rig="threePt" dir="t"/>
          </a:scene3d>
          <a:sp3d>
            <a:bevelT prst="slope"/>
          </a:sp3d>
        </p:spPr>
        <p:txBody>
          <a:bodyPr wrap="square">
            <a:spAutoFit/>
          </a:bodyPr>
          <a:lstStyle/>
          <a:p>
            <a:pPr algn="just"/>
            <a:r>
              <a:rPr lang="es-CO" sz="2800" dirty="0"/>
              <a:t>Ambos fallaron, pero fallaron por escuchar a la serpiente que les dejó claro que no deberían obedecer para ser conocedores del bien y del mal y además que podían ser Dios, es decir, el principio de la desobediencia radica en creer que la Ley de Dios es imperfecta y debe ser cambiada. </a:t>
            </a:r>
            <a:r>
              <a:rPr lang="es-CO" sz="2800" dirty="0">
                <a:solidFill>
                  <a:srgbClr val="FF0000"/>
                </a:solidFill>
              </a:rPr>
              <a:t>Génesis 3.</a:t>
            </a:r>
            <a:r>
              <a:rPr lang="es-CO" sz="2800" dirty="0"/>
              <a:t> </a:t>
            </a:r>
          </a:p>
        </p:txBody>
      </p:sp>
    </p:spTree>
    <p:extLst>
      <p:ext uri="{BB962C8B-B14F-4D97-AF65-F5344CB8AC3E}">
        <p14:creationId xmlns:p14="http://schemas.microsoft.com/office/powerpoint/2010/main" val="378068224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just"/>
            <a:r>
              <a:rPr lang="es-CO" dirty="0" smtClean="0"/>
              <a:t>Los diez mandamientos estaban Implícitos en la orden,… “no comerás”</a:t>
            </a:r>
            <a:endParaRPr lang="es-CO" dirty="0"/>
          </a:p>
        </p:txBody>
      </p:sp>
      <p:sp>
        <p:nvSpPr>
          <p:cNvPr id="3" name="Marcador de contenido 2"/>
          <p:cNvSpPr>
            <a:spLocks noGrp="1"/>
          </p:cNvSpPr>
          <p:nvPr>
            <p:ph idx="1"/>
          </p:nvPr>
        </p:nvSpPr>
        <p:spPr>
          <a:xfrm>
            <a:off x="838200" y="1825624"/>
            <a:ext cx="10515600" cy="5032375"/>
          </a:xfrm>
          <a:solidFill>
            <a:schemeClr val="bg2"/>
          </a:solidFill>
          <a:scene3d>
            <a:camera prst="orthographicFront"/>
            <a:lightRig rig="threePt" dir="t"/>
          </a:scene3d>
          <a:sp3d>
            <a:bevelT prst="angle"/>
          </a:sp3d>
        </p:spPr>
        <p:txBody>
          <a:bodyPr>
            <a:normAutofit fontScale="92500"/>
          </a:bodyPr>
          <a:lstStyle/>
          <a:p>
            <a:pPr marL="0" indent="0">
              <a:buNone/>
            </a:pPr>
            <a:r>
              <a:rPr lang="es-CO" dirty="0" smtClean="0"/>
              <a:t>Dios se reservo </a:t>
            </a:r>
            <a:r>
              <a:rPr lang="es-CO" b="1" u="sng" dirty="0" smtClean="0"/>
              <a:t>ese</a:t>
            </a:r>
            <a:r>
              <a:rPr lang="es-CO" b="1" dirty="0" smtClean="0"/>
              <a:t> </a:t>
            </a:r>
            <a:r>
              <a:rPr lang="es-CO" dirty="0" smtClean="0"/>
              <a:t>árbol, para Él. </a:t>
            </a:r>
            <a:r>
              <a:rPr lang="es-CO" dirty="0" smtClean="0">
                <a:solidFill>
                  <a:srgbClr val="FF0000"/>
                </a:solidFill>
              </a:rPr>
              <a:t>(Ver Ge.2:16,17).</a:t>
            </a:r>
          </a:p>
          <a:p>
            <a:pPr marL="457200" lvl="1" indent="0" algn="just">
              <a:buNone/>
            </a:pPr>
            <a:r>
              <a:rPr lang="es-CO" sz="3000" dirty="0" smtClean="0">
                <a:solidFill>
                  <a:srgbClr val="FF0000"/>
                </a:solidFill>
              </a:rPr>
              <a:t>1). </a:t>
            </a:r>
            <a:r>
              <a:rPr lang="es-CO" sz="3000" dirty="0" smtClean="0"/>
              <a:t>Eva, colocó a Satanás en el lugar que le correspondía A Dios. Primer lugar. Transgredió el primer mandamiento. </a:t>
            </a:r>
            <a:r>
              <a:rPr lang="es-CO" sz="3000" dirty="0" smtClean="0">
                <a:solidFill>
                  <a:srgbClr val="FF0000"/>
                </a:solidFill>
              </a:rPr>
              <a:t>(Ver Ex.20:3). </a:t>
            </a:r>
            <a:r>
              <a:rPr lang="es-CO" sz="3000" dirty="0" smtClean="0"/>
              <a:t>Y Adán colocó a Eva, en el lugar que le correspondía a Dios. (ver Ge.3:17). </a:t>
            </a:r>
          </a:p>
          <a:p>
            <a:pPr marL="457200" lvl="1" indent="0" algn="just">
              <a:buNone/>
            </a:pPr>
            <a:r>
              <a:rPr lang="es-CO" sz="3000" dirty="0" smtClean="0">
                <a:solidFill>
                  <a:srgbClr val="FF0000"/>
                </a:solidFill>
              </a:rPr>
              <a:t>2). </a:t>
            </a:r>
            <a:r>
              <a:rPr lang="es-CO" sz="3000" dirty="0" smtClean="0"/>
              <a:t>Eva Codició, lo que no le correspondía, era un bien ajeno. </a:t>
            </a:r>
            <a:r>
              <a:rPr lang="es-CO" sz="3000" dirty="0" smtClean="0">
                <a:solidFill>
                  <a:srgbClr val="FF0000"/>
                </a:solidFill>
              </a:rPr>
              <a:t>(Ver Ex.20:17).</a:t>
            </a:r>
          </a:p>
          <a:p>
            <a:pPr marL="457200" lvl="1" indent="0" algn="just">
              <a:buNone/>
            </a:pPr>
            <a:r>
              <a:rPr lang="es-CO" sz="3000" dirty="0" smtClean="0">
                <a:solidFill>
                  <a:srgbClr val="FF0000"/>
                </a:solidFill>
              </a:rPr>
              <a:t>3). </a:t>
            </a:r>
            <a:r>
              <a:rPr lang="es-CO" sz="3000" dirty="0" smtClean="0"/>
              <a:t>Eva. Robo, lo que Dios se había reservado para Él. Transgredió el octavo mandamiento. </a:t>
            </a:r>
            <a:r>
              <a:rPr lang="es-CO" sz="3000" dirty="0" smtClean="0">
                <a:solidFill>
                  <a:srgbClr val="FF0000"/>
                </a:solidFill>
              </a:rPr>
              <a:t>(Ver Ex.20: 15). </a:t>
            </a:r>
          </a:p>
          <a:p>
            <a:pPr marL="0" indent="0" algn="just">
              <a:buNone/>
            </a:pPr>
            <a:r>
              <a:rPr lang="es-CO" dirty="0" smtClean="0"/>
              <a:t>Ambos, Adán y Eva, al trasgredir tres mandamientos, estaban transgrediendo los 10 mandamientos.</a:t>
            </a:r>
            <a:r>
              <a:rPr lang="es-CO" dirty="0" smtClean="0">
                <a:solidFill>
                  <a:srgbClr val="FF0000"/>
                </a:solidFill>
              </a:rPr>
              <a:t> (Ver Santiago 2:10-12).  </a:t>
            </a:r>
            <a:r>
              <a:rPr lang="es-CO" dirty="0" smtClean="0"/>
              <a:t>Los diez mandamientos son como una cadena de diez eslabones, al quebrarse uno, la cadena se rompe. </a:t>
            </a:r>
          </a:p>
          <a:p>
            <a:pPr marL="0" indent="0">
              <a:buNone/>
            </a:pPr>
            <a:endParaRPr lang="es-CO" dirty="0"/>
          </a:p>
        </p:txBody>
      </p:sp>
    </p:spTree>
    <p:extLst>
      <p:ext uri="{BB962C8B-B14F-4D97-AF65-F5344CB8AC3E}">
        <p14:creationId xmlns:p14="http://schemas.microsoft.com/office/powerpoint/2010/main" val="4057546838"/>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320843"/>
            <a:ext cx="9192126" cy="2566738"/>
          </a:xfrm>
        </p:spPr>
        <p:txBody>
          <a:bodyPr>
            <a:normAutofit/>
          </a:bodyPr>
          <a:lstStyle/>
          <a:p>
            <a:pPr marL="0" indent="0">
              <a:buNone/>
            </a:pPr>
            <a:r>
              <a:rPr lang="es-CO" sz="3500" b="1" dirty="0"/>
              <a:t>L</a:t>
            </a:r>
            <a:r>
              <a:rPr lang="es-CO" sz="3500" b="1" dirty="0" smtClean="0"/>
              <a:t>a inocencia más la gracia   </a:t>
            </a:r>
          </a:p>
          <a:p>
            <a:pPr algn="just"/>
            <a:r>
              <a:rPr lang="es-CO" dirty="0" smtClean="0"/>
              <a:t>Después </a:t>
            </a:r>
            <a:r>
              <a:rPr lang="es-CO" dirty="0"/>
              <a:t>de la caída debemos analizar muy bien el pasaje de </a:t>
            </a:r>
            <a:r>
              <a:rPr lang="es-CO" dirty="0">
                <a:solidFill>
                  <a:srgbClr val="FF0000"/>
                </a:solidFill>
              </a:rPr>
              <a:t>Génesis 3:21 </a:t>
            </a:r>
            <a:r>
              <a:rPr lang="es-CO" dirty="0"/>
              <a:t>“</a:t>
            </a:r>
            <a:r>
              <a:rPr lang="es-CO" i="1" dirty="0"/>
              <a:t>Y Jehová hizo al hombre y a su esposa túnicas de pieles y los vistió</a:t>
            </a:r>
            <a:r>
              <a:rPr lang="es-CO" dirty="0"/>
              <a:t>”. Para obtener la piel de un animal este debe morir, si no ¿De dónde sacó Dios la piel del animal? </a:t>
            </a:r>
            <a:r>
              <a:rPr lang="es-CO" dirty="0" smtClean="0"/>
              <a:t> </a:t>
            </a:r>
          </a:p>
        </p:txBody>
      </p:sp>
      <p:pic>
        <p:nvPicPr>
          <p:cNvPr id="4" name="Imagen 3"/>
          <p:cNvPicPr>
            <a:picLocks noChangeAspect="1"/>
          </p:cNvPicPr>
          <p:nvPr/>
        </p:nvPicPr>
        <p:blipFill>
          <a:blip r:embed="rId2"/>
          <a:stretch>
            <a:fillRect/>
          </a:stretch>
        </p:blipFill>
        <p:spPr>
          <a:xfrm>
            <a:off x="9705474" y="208548"/>
            <a:ext cx="2057400" cy="2679032"/>
          </a:xfrm>
          <a:prstGeom prst="rect">
            <a:avLst/>
          </a:prstGeom>
        </p:spPr>
      </p:pic>
      <p:sp>
        <p:nvSpPr>
          <p:cNvPr id="5" name="Rectángulo 4"/>
          <p:cNvSpPr/>
          <p:nvPr/>
        </p:nvSpPr>
        <p:spPr>
          <a:xfrm>
            <a:off x="385011" y="3291371"/>
            <a:ext cx="11377863" cy="3108543"/>
          </a:xfrm>
          <a:prstGeom prst="rect">
            <a:avLst/>
          </a:prstGeom>
          <a:solidFill>
            <a:schemeClr val="accent3">
              <a:lumMod val="20000"/>
              <a:lumOff val="80000"/>
            </a:schemeClr>
          </a:solidFill>
          <a:scene3d>
            <a:camera prst="orthographicFront"/>
            <a:lightRig rig="threePt" dir="t"/>
          </a:scene3d>
          <a:sp3d>
            <a:bevelT prst="angle"/>
          </a:sp3d>
        </p:spPr>
        <p:txBody>
          <a:bodyPr wrap="square">
            <a:spAutoFit/>
          </a:bodyPr>
          <a:lstStyle/>
          <a:p>
            <a:pPr algn="just"/>
            <a:r>
              <a:rPr lang="es-CO" sz="2800" b="1" dirty="0" smtClean="0"/>
              <a:t>ES AQUÍ DONDE LA GRACIA SE MANIFIESTA POR PRIMER VES</a:t>
            </a:r>
            <a:r>
              <a:rPr lang="es-CO" sz="2800" dirty="0" smtClean="0"/>
              <a:t>, </a:t>
            </a:r>
            <a:r>
              <a:rPr lang="es-CO" sz="2800" dirty="0"/>
              <a:t>pues tanto Adán como Eva debían morir por haber desobedecido, por haber pecado; pero Dios los viste con las pieles de un animal, claramente un animal tuvo que morir, ese animal murió por la pareja culpable, </a:t>
            </a:r>
            <a:r>
              <a:rPr lang="es-CO" sz="2800" b="1" dirty="0"/>
              <a:t>es decir se instituye el sistema de sacrificios donde el inocente muere por el culpable</a:t>
            </a:r>
            <a:r>
              <a:rPr lang="es-CO" sz="2800" dirty="0"/>
              <a:t>. Estos sacrificios apuntaban al Mesías venidero, al </a:t>
            </a:r>
            <a:r>
              <a:rPr lang="es-CO" sz="2800" dirty="0" smtClean="0"/>
              <a:t>“</a:t>
            </a:r>
            <a:r>
              <a:rPr lang="es-CO" sz="2800" i="1" dirty="0" smtClean="0"/>
              <a:t>Cordero </a:t>
            </a:r>
            <a:r>
              <a:rPr lang="es-CO" sz="2800" i="1" dirty="0"/>
              <a:t>de Dios que quita el pecado del mundo</a:t>
            </a:r>
            <a:r>
              <a:rPr lang="es-CO" sz="2800" dirty="0"/>
              <a:t>” </a:t>
            </a:r>
            <a:r>
              <a:rPr lang="es-CO" sz="2800" dirty="0">
                <a:solidFill>
                  <a:srgbClr val="FF0000"/>
                </a:solidFill>
              </a:rPr>
              <a:t>Juan 1:29</a:t>
            </a:r>
            <a:r>
              <a:rPr lang="es-CO" sz="2800" dirty="0" smtClean="0"/>
              <a:t>.</a:t>
            </a:r>
            <a:endParaRPr lang="es-CO" sz="2800" dirty="0"/>
          </a:p>
        </p:txBody>
      </p:sp>
    </p:spTree>
    <p:extLst>
      <p:ext uri="{BB962C8B-B14F-4D97-AF65-F5344CB8AC3E}">
        <p14:creationId xmlns:p14="http://schemas.microsoft.com/office/powerpoint/2010/main" val="136460456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65221" y="368968"/>
            <a:ext cx="8373979" cy="2839453"/>
          </a:xfrm>
          <a:solidFill>
            <a:schemeClr val="accent3">
              <a:lumMod val="20000"/>
              <a:lumOff val="80000"/>
            </a:schemeClr>
          </a:solidFill>
          <a:scene3d>
            <a:camera prst="orthographicFront"/>
            <a:lightRig rig="threePt" dir="t"/>
          </a:scene3d>
          <a:sp3d>
            <a:bevelT prst="slope"/>
          </a:sp3d>
        </p:spPr>
        <p:txBody>
          <a:bodyPr/>
          <a:lstStyle/>
          <a:p>
            <a:pPr algn="just"/>
            <a:r>
              <a:rPr lang="es-CO" dirty="0"/>
              <a:t>El Cordero es mencionado en toda la Escritura como sacrificio sustitutivo, en el Santuario terrenal, tanto el de Moisés, como el de Salomón, cada pecador debería traer un cordero o animal limpio, poner sobre él las manos y allí confesar sus pecados, luego de eso el animal moría, moría el inocente por el culpable. </a:t>
            </a:r>
            <a:r>
              <a:rPr lang="es-CO" dirty="0" smtClean="0">
                <a:solidFill>
                  <a:srgbClr val="FF0000"/>
                </a:solidFill>
              </a:rPr>
              <a:t>(Levítico </a:t>
            </a:r>
            <a:r>
              <a:rPr lang="es-CO" dirty="0">
                <a:solidFill>
                  <a:srgbClr val="FF0000"/>
                </a:solidFill>
              </a:rPr>
              <a:t>4</a:t>
            </a:r>
            <a:r>
              <a:rPr lang="es-CO" dirty="0" smtClean="0">
                <a:solidFill>
                  <a:srgbClr val="FF0000"/>
                </a:solidFill>
              </a:rPr>
              <a:t>)</a:t>
            </a:r>
            <a:endParaRPr lang="es-CO" dirty="0">
              <a:solidFill>
                <a:srgbClr val="FF0000"/>
              </a:solidFill>
            </a:endParaRPr>
          </a:p>
        </p:txBody>
      </p:sp>
      <p:pic>
        <p:nvPicPr>
          <p:cNvPr id="4" name="Imagen 3"/>
          <p:cNvPicPr>
            <a:picLocks noChangeAspect="1"/>
          </p:cNvPicPr>
          <p:nvPr/>
        </p:nvPicPr>
        <p:blipFill>
          <a:blip r:embed="rId2"/>
          <a:stretch>
            <a:fillRect/>
          </a:stretch>
        </p:blipFill>
        <p:spPr>
          <a:xfrm>
            <a:off x="9161796" y="368967"/>
            <a:ext cx="2466975" cy="2662991"/>
          </a:xfrm>
          <a:prstGeom prst="rect">
            <a:avLst/>
          </a:prstGeom>
        </p:spPr>
      </p:pic>
      <p:pic>
        <p:nvPicPr>
          <p:cNvPr id="5" name="Imagen 4"/>
          <p:cNvPicPr>
            <a:picLocks noChangeAspect="1"/>
          </p:cNvPicPr>
          <p:nvPr/>
        </p:nvPicPr>
        <p:blipFill>
          <a:blip r:embed="rId3"/>
          <a:stretch>
            <a:fillRect/>
          </a:stretch>
        </p:blipFill>
        <p:spPr>
          <a:xfrm>
            <a:off x="664231" y="3702587"/>
            <a:ext cx="2656485" cy="2369880"/>
          </a:xfrm>
          <a:prstGeom prst="rect">
            <a:avLst/>
          </a:prstGeom>
        </p:spPr>
      </p:pic>
      <p:sp>
        <p:nvSpPr>
          <p:cNvPr id="6" name="Rectángulo 5"/>
          <p:cNvSpPr/>
          <p:nvPr/>
        </p:nvSpPr>
        <p:spPr>
          <a:xfrm>
            <a:off x="3705725" y="3702586"/>
            <a:ext cx="7923045" cy="2369880"/>
          </a:xfrm>
          <a:prstGeom prst="rect">
            <a:avLst/>
          </a:prstGeom>
          <a:solidFill>
            <a:schemeClr val="accent3">
              <a:lumMod val="20000"/>
              <a:lumOff val="80000"/>
            </a:schemeClr>
          </a:solidFill>
          <a:scene3d>
            <a:camera prst="orthographicFront"/>
            <a:lightRig rig="threePt" dir="t"/>
          </a:scene3d>
          <a:sp3d>
            <a:bevelT prst="slope"/>
          </a:sp3d>
        </p:spPr>
        <p:txBody>
          <a:bodyPr wrap="square">
            <a:spAutoFit/>
          </a:bodyPr>
          <a:lstStyle/>
          <a:p>
            <a:pPr algn="just"/>
            <a:r>
              <a:rPr lang="es-CO" sz="3600" b="1" dirty="0"/>
              <a:t>Dios los vistió</a:t>
            </a:r>
            <a:r>
              <a:rPr lang="es-CO" sz="2800" dirty="0"/>
              <a:t>: </a:t>
            </a:r>
            <a:endParaRPr lang="es-CO" sz="2800" dirty="0" smtClean="0"/>
          </a:p>
          <a:p>
            <a:pPr algn="just"/>
            <a:r>
              <a:rPr lang="es-CO" sz="2800" dirty="0" smtClean="0"/>
              <a:t>Después </a:t>
            </a:r>
            <a:r>
              <a:rPr lang="es-CO" sz="2800" dirty="0"/>
              <a:t>de morir el cordero, Dios los viste con la piel del Cordero inmolado, esto nos lleva a entender que el sacrificio del Cordero les daba seguridad de que su pecado era perdonado y podrían seguir viviendo. </a:t>
            </a:r>
          </a:p>
        </p:txBody>
      </p:sp>
    </p:spTree>
    <p:extLst>
      <p:ext uri="{BB962C8B-B14F-4D97-AF65-F5344CB8AC3E}">
        <p14:creationId xmlns:p14="http://schemas.microsoft.com/office/powerpoint/2010/main" val="395153979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80" y="385011"/>
            <a:ext cx="8245641" cy="2358188"/>
          </a:xfrm>
        </p:spPr>
        <p:txBody>
          <a:bodyPr/>
          <a:lstStyle/>
          <a:p>
            <a:pPr marL="0" indent="0" algn="just">
              <a:buNone/>
            </a:pPr>
            <a:r>
              <a:rPr lang="es-CO" dirty="0"/>
              <a:t>Repitiendo que Jesús es el Cordero de Dios que quita el pecado del mundo y sólo a través de Él podemos ser salvos y sólo a través de Él nuestros pecados son perdonados, las vestiduras de pieles reflejan las vestiduras de Justicia que solo Cristo nos da. </a:t>
            </a:r>
          </a:p>
          <a:p>
            <a:endParaRPr lang="es-CO" dirty="0"/>
          </a:p>
        </p:txBody>
      </p:sp>
      <p:pic>
        <p:nvPicPr>
          <p:cNvPr id="4" name="Imagen 3"/>
          <p:cNvPicPr>
            <a:picLocks noChangeAspect="1"/>
          </p:cNvPicPr>
          <p:nvPr/>
        </p:nvPicPr>
        <p:blipFill>
          <a:blip r:embed="rId2"/>
          <a:stretch>
            <a:fillRect/>
          </a:stretch>
        </p:blipFill>
        <p:spPr>
          <a:xfrm>
            <a:off x="8871285" y="385010"/>
            <a:ext cx="2853739" cy="2358189"/>
          </a:xfrm>
          <a:prstGeom prst="rect">
            <a:avLst/>
          </a:prstGeom>
        </p:spPr>
      </p:pic>
      <p:sp>
        <p:nvSpPr>
          <p:cNvPr id="5" name="Rectángulo 4"/>
          <p:cNvSpPr/>
          <p:nvPr/>
        </p:nvSpPr>
        <p:spPr>
          <a:xfrm>
            <a:off x="449180" y="2869993"/>
            <a:ext cx="11149262" cy="3970318"/>
          </a:xfrm>
          <a:prstGeom prst="rect">
            <a:avLst/>
          </a:prstGeom>
          <a:solidFill>
            <a:schemeClr val="accent4">
              <a:lumMod val="20000"/>
              <a:lumOff val="80000"/>
            </a:schemeClr>
          </a:solidFill>
          <a:scene3d>
            <a:camera prst="orthographicFront"/>
            <a:lightRig rig="threePt" dir="t"/>
          </a:scene3d>
          <a:sp3d>
            <a:bevelT w="165100" prst="coolSlant"/>
          </a:sp3d>
        </p:spPr>
        <p:txBody>
          <a:bodyPr wrap="square">
            <a:spAutoFit/>
          </a:bodyPr>
          <a:lstStyle/>
          <a:p>
            <a:pPr algn="just"/>
            <a:r>
              <a:rPr lang="es-CO" sz="2800" dirty="0"/>
              <a:t>Así Adán y Eva entendieron que esas ropas que Dios les dio, eran solo un símbolo de lo que el Mesías vendría a hacer, y que sólo por Él se nos dan las vestiduras de Justicia que nos aseguran la Salvación, </a:t>
            </a:r>
            <a:r>
              <a:rPr lang="es-CO" sz="2800" b="1" dirty="0"/>
              <a:t>claro está que esto va sujeto a la obediencia a la Ley de Dios</a:t>
            </a:r>
            <a:r>
              <a:rPr lang="es-CO" sz="2800" dirty="0"/>
              <a:t>, pues como lo dice </a:t>
            </a:r>
            <a:r>
              <a:rPr lang="es-CO" sz="2800" dirty="0">
                <a:solidFill>
                  <a:srgbClr val="FF0000"/>
                </a:solidFill>
              </a:rPr>
              <a:t>1 Juan 3:4 </a:t>
            </a:r>
            <a:r>
              <a:rPr lang="es-CO" sz="2800" dirty="0"/>
              <a:t>“</a:t>
            </a:r>
            <a:r>
              <a:rPr lang="es-CO" sz="2800" i="1" dirty="0"/>
              <a:t>El pecado es la transgresión de la Ley</a:t>
            </a:r>
            <a:r>
              <a:rPr lang="es-CO" sz="2800" dirty="0"/>
              <a:t>”.</a:t>
            </a:r>
          </a:p>
          <a:p>
            <a:pPr algn="just"/>
            <a:r>
              <a:rPr lang="es-CO" sz="2800" dirty="0"/>
              <a:t>Conclusión: La primera muestra del plan de Salvación a través de Jesús, tipificado en la muerte </a:t>
            </a:r>
            <a:r>
              <a:rPr lang="es-CO" sz="2800" dirty="0" smtClean="0"/>
              <a:t>del </a:t>
            </a:r>
            <a:r>
              <a:rPr lang="es-CO" sz="2800" dirty="0"/>
              <a:t>cordero y las pieles, </a:t>
            </a:r>
            <a:r>
              <a:rPr lang="es-CO" sz="2800" dirty="0" smtClean="0"/>
              <a:t>MUESTRAN QUE DESDE EL PRINCIPIO EL PLAN DE SALVACIÓN SIEMPRE FUE POR GRACIA y </a:t>
            </a:r>
            <a:r>
              <a:rPr lang="es-CO" sz="2800" dirty="0"/>
              <a:t>que sólo a través del Mesías podemos ser perdonados y llevados al Padre</a:t>
            </a:r>
            <a:r>
              <a:rPr lang="es-CO" dirty="0"/>
              <a:t>.</a:t>
            </a:r>
          </a:p>
        </p:txBody>
      </p:sp>
    </p:spTree>
    <p:extLst>
      <p:ext uri="{BB962C8B-B14F-4D97-AF65-F5344CB8AC3E}">
        <p14:creationId xmlns:p14="http://schemas.microsoft.com/office/powerpoint/2010/main" val="3322266118"/>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4" y="433137"/>
            <a:ext cx="8390020" cy="1780674"/>
          </a:xfrm>
        </p:spPr>
        <p:txBody>
          <a:bodyPr>
            <a:normAutofit lnSpcReduction="10000"/>
          </a:bodyPr>
          <a:lstStyle/>
          <a:p>
            <a:pPr marL="0" indent="0">
              <a:buNone/>
            </a:pPr>
            <a:r>
              <a:rPr lang="es-CO" sz="3600" b="1" dirty="0"/>
              <a:t>La Conciencia</a:t>
            </a:r>
            <a:r>
              <a:rPr lang="es-CO" sz="3600" b="1" dirty="0" smtClean="0"/>
              <a:t>:</a:t>
            </a:r>
          </a:p>
          <a:p>
            <a:pPr algn="just"/>
            <a:r>
              <a:rPr lang="es-CO" dirty="0" smtClean="0"/>
              <a:t>Según </a:t>
            </a:r>
            <a:r>
              <a:rPr lang="es-CO" dirty="0"/>
              <a:t>esta dispensación “</a:t>
            </a:r>
            <a:r>
              <a:rPr lang="es-CO" i="1" dirty="0"/>
              <a:t>el ser humano tuvo la posibilidad de controlar libremente sus decisiones sobre la base de lo que su consciencia le indicaba</a:t>
            </a:r>
            <a:r>
              <a:rPr lang="es-CO" dirty="0" smtClean="0"/>
              <a:t>.”</a:t>
            </a:r>
            <a:endParaRPr lang="es-CO" dirty="0"/>
          </a:p>
        </p:txBody>
      </p:sp>
      <p:pic>
        <p:nvPicPr>
          <p:cNvPr id="4" name="Imagen 3"/>
          <p:cNvPicPr>
            <a:picLocks noChangeAspect="1"/>
          </p:cNvPicPr>
          <p:nvPr/>
        </p:nvPicPr>
        <p:blipFill>
          <a:blip r:embed="rId2"/>
          <a:stretch>
            <a:fillRect/>
          </a:stretch>
        </p:blipFill>
        <p:spPr>
          <a:xfrm>
            <a:off x="8989287" y="449179"/>
            <a:ext cx="2769576" cy="1973179"/>
          </a:xfrm>
          <a:prstGeom prst="rect">
            <a:avLst/>
          </a:prstGeom>
        </p:spPr>
      </p:pic>
      <p:sp>
        <p:nvSpPr>
          <p:cNvPr id="5" name="Rectángulo 4"/>
          <p:cNvSpPr/>
          <p:nvPr/>
        </p:nvSpPr>
        <p:spPr>
          <a:xfrm>
            <a:off x="401054" y="2422358"/>
            <a:ext cx="11357809" cy="4401205"/>
          </a:xfrm>
          <a:prstGeom prst="rect">
            <a:avLst/>
          </a:prstGeom>
          <a:solidFill>
            <a:schemeClr val="accent6">
              <a:lumMod val="20000"/>
              <a:lumOff val="80000"/>
            </a:schemeClr>
          </a:solidFill>
          <a:scene3d>
            <a:camera prst="orthographicFront"/>
            <a:lightRig rig="threePt" dir="t"/>
          </a:scene3d>
          <a:sp3d>
            <a:bevelT w="165100" prst="coolSlant"/>
          </a:sp3d>
        </p:spPr>
        <p:txBody>
          <a:bodyPr wrap="square">
            <a:spAutoFit/>
          </a:bodyPr>
          <a:lstStyle/>
          <a:p>
            <a:pPr algn="just"/>
            <a:r>
              <a:rPr lang="es-CO" sz="2800" dirty="0"/>
              <a:t>Lo cual es falso, </a:t>
            </a:r>
            <a:r>
              <a:rPr lang="es-CO" sz="2800" dirty="0" smtClean="0"/>
              <a:t>porque una persona que no teme a Dios, piensa que lo que está haciendo bien, - en el mundo hay dos corrientes, los hijos de Dios, y las hijas de los hombres- </a:t>
            </a:r>
            <a:r>
              <a:rPr lang="es-CO" sz="2800" dirty="0" smtClean="0">
                <a:solidFill>
                  <a:srgbClr val="FF0000"/>
                </a:solidFill>
              </a:rPr>
              <a:t>(Ge,6: 1)</a:t>
            </a:r>
            <a:r>
              <a:rPr lang="es-CO" sz="2800" dirty="0" smtClean="0"/>
              <a:t>. </a:t>
            </a:r>
            <a:r>
              <a:rPr lang="es-CO" sz="2800" dirty="0"/>
              <a:t>D</a:t>
            </a:r>
            <a:r>
              <a:rPr lang="es-CO" sz="2800" dirty="0" smtClean="0"/>
              <a:t>esde </a:t>
            </a:r>
            <a:r>
              <a:rPr lang="es-CO" sz="2800" dirty="0"/>
              <a:t>Génesis hasta Apocalipsis, se nos muestra que la obediencia es determinante para mantenernos en la Gracia, el Favor y el Amor de </a:t>
            </a:r>
            <a:r>
              <a:rPr lang="es-CO" sz="2800" dirty="0" smtClean="0"/>
              <a:t>Dios, según lo indican estos textos </a:t>
            </a:r>
            <a:r>
              <a:rPr lang="es-CO" sz="2800" dirty="0"/>
              <a:t>del AT: </a:t>
            </a:r>
            <a:r>
              <a:rPr lang="es-CO" sz="2800" dirty="0">
                <a:solidFill>
                  <a:srgbClr val="FF0000"/>
                </a:solidFill>
              </a:rPr>
              <a:t>Génesis </a:t>
            </a:r>
            <a:r>
              <a:rPr lang="es-CO" sz="2800" dirty="0" smtClean="0">
                <a:solidFill>
                  <a:srgbClr val="FF0000"/>
                </a:solidFill>
              </a:rPr>
              <a:t>2:16,17</a:t>
            </a:r>
            <a:r>
              <a:rPr lang="es-CO" sz="2800" dirty="0">
                <a:solidFill>
                  <a:srgbClr val="FF0000"/>
                </a:solidFill>
              </a:rPr>
              <a:t>; Génesis 6:8-22; Génesis 26:5; Génesis 39:9; Éxodo 16:16; Génesis 16:28; </a:t>
            </a:r>
            <a:r>
              <a:rPr lang="es-CO" sz="2800" dirty="0" smtClean="0"/>
              <a:t>etc. etc. , </a:t>
            </a:r>
            <a:r>
              <a:rPr lang="es-CO" sz="2800" dirty="0"/>
              <a:t>lo importante es ver que el principio está en la </a:t>
            </a:r>
            <a:r>
              <a:rPr lang="es-CO" sz="2800" dirty="0" smtClean="0"/>
              <a:t>obediencia. </a:t>
            </a:r>
          </a:p>
          <a:p>
            <a:pPr algn="just"/>
            <a:r>
              <a:rPr lang="es-CO" sz="2800" dirty="0" smtClean="0"/>
              <a:t>Textos </a:t>
            </a:r>
            <a:r>
              <a:rPr lang="es-CO" sz="2800" dirty="0"/>
              <a:t>del NT: </a:t>
            </a:r>
            <a:r>
              <a:rPr lang="es-CO" sz="2800" dirty="0" smtClean="0">
                <a:solidFill>
                  <a:srgbClr val="FF0000"/>
                </a:solidFill>
              </a:rPr>
              <a:t>(Juan </a:t>
            </a:r>
            <a:r>
              <a:rPr lang="es-CO" sz="2800" dirty="0">
                <a:solidFill>
                  <a:srgbClr val="FF0000"/>
                </a:solidFill>
              </a:rPr>
              <a:t>14:15; Juan 15:4, 10. Hechos 5:29; Romanos 13:10; 1 Corintios 7:19; Hebreos </a:t>
            </a:r>
            <a:r>
              <a:rPr lang="es-CO" sz="2800" dirty="0" smtClean="0">
                <a:solidFill>
                  <a:srgbClr val="FF0000"/>
                </a:solidFill>
              </a:rPr>
              <a:t>11:8; </a:t>
            </a:r>
            <a:r>
              <a:rPr lang="es-CO" sz="2800" dirty="0">
                <a:solidFill>
                  <a:srgbClr val="FF0000"/>
                </a:solidFill>
              </a:rPr>
              <a:t>1 Juan 2:3-4; 1 Juan 5:2-3, Apocalipsis 12:17, Apocalipsis 14:12</a:t>
            </a:r>
            <a:r>
              <a:rPr lang="es-CO" sz="2800" dirty="0" smtClean="0">
                <a:solidFill>
                  <a:srgbClr val="FF0000"/>
                </a:solidFill>
              </a:rPr>
              <a:t>).</a:t>
            </a:r>
            <a:endParaRPr lang="es-CO" sz="2800" dirty="0">
              <a:solidFill>
                <a:srgbClr val="FF0000"/>
              </a:solidFill>
            </a:endParaRPr>
          </a:p>
        </p:txBody>
      </p:sp>
    </p:spTree>
    <p:extLst>
      <p:ext uri="{BB962C8B-B14F-4D97-AF65-F5344CB8AC3E}">
        <p14:creationId xmlns:p14="http://schemas.microsoft.com/office/powerpoint/2010/main" val="827502924"/>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13347" y="497305"/>
            <a:ext cx="10840453" cy="6047874"/>
          </a:xfrm>
          <a:solidFill>
            <a:schemeClr val="bg1"/>
          </a:solidFill>
          <a:scene3d>
            <a:camera prst="orthographicFront"/>
            <a:lightRig rig="threePt" dir="t"/>
          </a:scene3d>
          <a:sp3d>
            <a:bevelT w="114300" prst="artDeco"/>
          </a:sp3d>
        </p:spPr>
        <p:txBody>
          <a:bodyPr>
            <a:normAutofit/>
          </a:bodyPr>
          <a:lstStyle/>
          <a:p>
            <a:pPr algn="just"/>
            <a:r>
              <a:rPr lang="es-CO" dirty="0"/>
              <a:t>E</a:t>
            </a:r>
            <a:r>
              <a:rPr lang="es-CO" dirty="0" smtClean="0"/>
              <a:t>s </a:t>
            </a:r>
            <a:r>
              <a:rPr lang="es-CO" dirty="0"/>
              <a:t>Dios quien determina que es lo bueno y </a:t>
            </a:r>
            <a:r>
              <a:rPr lang="es-CO" dirty="0" smtClean="0"/>
              <a:t>que es lo </a:t>
            </a:r>
            <a:r>
              <a:rPr lang="es-CO" dirty="0"/>
              <a:t>malo, y no el hombre. Desde siempre Dios ha dado el libre albedrío, o la libre elección, pero la conciencia del hombre debe estar basada en la Palabra de Dios, debe estar basada en la Ley de Dios, y no sobre lo que su conciencia dicta. </a:t>
            </a:r>
            <a:endParaRPr lang="es-CO" dirty="0" smtClean="0"/>
          </a:p>
          <a:p>
            <a:pPr algn="just"/>
            <a:r>
              <a:rPr lang="es-CO" dirty="0" smtClean="0"/>
              <a:t>Precisamente </a:t>
            </a:r>
            <a:r>
              <a:rPr lang="es-CO" dirty="0"/>
              <a:t>eso es lo que satanás quiere y se lo dijo a Eva: “</a:t>
            </a:r>
            <a:r>
              <a:rPr lang="es-CO" b="1" dirty="0"/>
              <a:t>sino que sabe Dios que el día que comáis de él, serán abiertos vuestros ojos, y seréis como Dios, sabiendo el bien y el mal</a:t>
            </a:r>
            <a:r>
              <a:rPr lang="es-CO" dirty="0"/>
              <a:t>.” </a:t>
            </a:r>
            <a:r>
              <a:rPr lang="es-CO" dirty="0">
                <a:solidFill>
                  <a:srgbClr val="FF0000"/>
                </a:solidFill>
              </a:rPr>
              <a:t>Génesis 3:5</a:t>
            </a:r>
            <a:r>
              <a:rPr lang="es-CO" dirty="0"/>
              <a:t>.</a:t>
            </a:r>
          </a:p>
          <a:p>
            <a:pPr algn="just"/>
            <a:endParaRPr lang="es-CO" dirty="0" smtClean="0"/>
          </a:p>
          <a:p>
            <a:pPr algn="just"/>
            <a:r>
              <a:rPr lang="es-CO" dirty="0" smtClean="0"/>
              <a:t>Satanás </a:t>
            </a:r>
            <a:r>
              <a:rPr lang="es-CO" dirty="0"/>
              <a:t>dice que no necesitamos a Dios para saber que es bueno o malo, llevándonos a que olvidemos los Mandamientos de Dios y </a:t>
            </a:r>
            <a:r>
              <a:rPr lang="es-CO" dirty="0" smtClean="0"/>
              <a:t>que </a:t>
            </a:r>
            <a:r>
              <a:rPr lang="es-CO" dirty="0"/>
              <a:t>nosotros mismos definamos lo que es bueno y malo. Por eso el mundo antediluviano cayó en la degradación, por creer que podían llevar una vida “</a:t>
            </a:r>
            <a:r>
              <a:rPr lang="es-CO" b="1" dirty="0"/>
              <a:t>libre</a:t>
            </a:r>
            <a:r>
              <a:rPr lang="es-CO" dirty="0"/>
              <a:t>” de las leyes de Dios.</a:t>
            </a:r>
          </a:p>
        </p:txBody>
      </p:sp>
    </p:spTree>
    <p:extLst>
      <p:ext uri="{BB962C8B-B14F-4D97-AF65-F5344CB8AC3E}">
        <p14:creationId xmlns:p14="http://schemas.microsoft.com/office/powerpoint/2010/main" val="3558872259"/>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solidFill>
            <a:schemeClr val="bg2">
              <a:lumMod val="90000"/>
            </a:schemeClr>
          </a:solidFill>
          <a:scene3d>
            <a:camera prst="orthographicFront"/>
            <a:lightRig rig="threePt" dir="t"/>
          </a:scene3d>
          <a:sp3d>
            <a:bevelT prst="angle"/>
          </a:sp3d>
        </p:spPr>
        <p:txBody>
          <a:bodyPr>
            <a:normAutofit/>
          </a:bodyPr>
          <a:lstStyle/>
          <a:p>
            <a:pPr algn="ctr"/>
            <a:r>
              <a:rPr lang="es-CO" sz="4000" b="1" i="1" dirty="0" smtClean="0"/>
              <a:t>CONSECUENCIAS DE DARLE LA ESPALDA A DIOS</a:t>
            </a:r>
            <a:endParaRPr lang="es-CO" sz="4000" b="1" i="1" dirty="0"/>
          </a:p>
        </p:txBody>
      </p:sp>
      <p:sp>
        <p:nvSpPr>
          <p:cNvPr id="5" name="Marcador de contenido 4"/>
          <p:cNvSpPr>
            <a:spLocks noGrp="1"/>
          </p:cNvSpPr>
          <p:nvPr>
            <p:ph sz="half" idx="1"/>
          </p:nvPr>
        </p:nvSpPr>
        <p:spPr>
          <a:xfrm>
            <a:off x="838200" y="2098341"/>
            <a:ext cx="5181600" cy="4351338"/>
          </a:xfrm>
          <a:solidFill>
            <a:schemeClr val="accent2">
              <a:lumMod val="20000"/>
              <a:lumOff val="80000"/>
            </a:schemeClr>
          </a:solidFill>
          <a:scene3d>
            <a:camera prst="orthographicFront"/>
            <a:lightRig rig="threePt" dir="t"/>
          </a:scene3d>
          <a:sp3d>
            <a:bevelT prst="slope"/>
          </a:sp3d>
        </p:spPr>
        <p:txBody>
          <a:bodyPr>
            <a:normAutofit fontScale="92500" lnSpcReduction="20000"/>
          </a:bodyPr>
          <a:lstStyle/>
          <a:p>
            <a:pPr marL="0" indent="0" algn="just">
              <a:buNone/>
            </a:pPr>
            <a:r>
              <a:rPr lang="es-CO" dirty="0" smtClean="0"/>
              <a:t>“ </a:t>
            </a:r>
            <a:r>
              <a:rPr lang="es-CO" sz="4300" dirty="0" smtClean="0">
                <a:latin typeface="Brush Script MT" panose="03060802040406070304" pitchFamily="66" charset="0"/>
              </a:rPr>
              <a:t>Mi </a:t>
            </a:r>
            <a:r>
              <a:rPr lang="es-CO" sz="4300" dirty="0">
                <a:latin typeface="Brush Script MT" panose="03060802040406070304" pitchFamily="66" charset="0"/>
              </a:rPr>
              <a:t>pueblo fue talado, porque le faltó sabiduría. Porque tú desechaste la sabiduría, [yo] te echaré del </a:t>
            </a:r>
            <a:r>
              <a:rPr lang="es-CO" sz="4300" u="sng" dirty="0">
                <a:latin typeface="Brush Script MT" panose="03060802040406070304" pitchFamily="66" charset="0"/>
              </a:rPr>
              <a:t>sacerdocio</a:t>
            </a:r>
            <a:r>
              <a:rPr lang="es-CO" sz="4300" dirty="0">
                <a:latin typeface="Brush Script MT" panose="03060802040406070304" pitchFamily="66" charset="0"/>
              </a:rPr>
              <a:t>; y [pues que] olvidaste la </a:t>
            </a:r>
            <a:r>
              <a:rPr lang="es-CO" sz="4300" u="sng" dirty="0">
                <a:latin typeface="Brush Script MT" panose="03060802040406070304" pitchFamily="66" charset="0"/>
              </a:rPr>
              <a:t>ley de tu Dios</a:t>
            </a:r>
            <a:r>
              <a:rPr lang="es-CO" sz="4300" dirty="0">
                <a:latin typeface="Brush Script MT" panose="03060802040406070304" pitchFamily="66" charset="0"/>
              </a:rPr>
              <a:t>, también yo me olvidaré de tus </a:t>
            </a:r>
            <a:r>
              <a:rPr lang="es-CO" sz="4300" dirty="0" smtClean="0">
                <a:latin typeface="Brush Script MT" panose="03060802040406070304" pitchFamily="66" charset="0"/>
              </a:rPr>
              <a:t>hijos</a:t>
            </a:r>
            <a:r>
              <a:rPr lang="es-CO" sz="3500" dirty="0" smtClean="0"/>
              <a:t>”.</a:t>
            </a:r>
          </a:p>
          <a:p>
            <a:pPr marL="0" indent="0" algn="just">
              <a:buNone/>
            </a:pPr>
            <a:r>
              <a:rPr lang="es-CO" sz="3500" dirty="0" smtClean="0">
                <a:solidFill>
                  <a:srgbClr val="FF0000"/>
                </a:solidFill>
              </a:rPr>
              <a:t>Oseas 4:6. </a:t>
            </a:r>
            <a:endParaRPr lang="es-CO" sz="3500" dirty="0">
              <a:solidFill>
                <a:srgbClr val="FF0000"/>
              </a:solidFill>
            </a:endParaRPr>
          </a:p>
        </p:txBody>
      </p:sp>
      <p:sp>
        <p:nvSpPr>
          <p:cNvPr id="6" name="Marcador de contenido 5"/>
          <p:cNvSpPr>
            <a:spLocks noGrp="1"/>
          </p:cNvSpPr>
          <p:nvPr>
            <p:ph sz="half" idx="2"/>
          </p:nvPr>
        </p:nvSpPr>
        <p:spPr>
          <a:xfrm>
            <a:off x="6172200" y="2098341"/>
            <a:ext cx="5181600" cy="4351338"/>
          </a:xfrm>
          <a:solidFill>
            <a:schemeClr val="accent2">
              <a:lumMod val="20000"/>
              <a:lumOff val="80000"/>
            </a:schemeClr>
          </a:solidFill>
          <a:scene3d>
            <a:camera prst="orthographicFront"/>
            <a:lightRig rig="threePt" dir="t"/>
          </a:scene3d>
          <a:sp3d>
            <a:bevelT prst="slope"/>
          </a:sp3d>
        </p:spPr>
        <p:txBody>
          <a:bodyPr>
            <a:normAutofit fontScale="92500" lnSpcReduction="20000"/>
          </a:bodyPr>
          <a:lstStyle/>
          <a:p>
            <a:r>
              <a:rPr lang="es-CO" dirty="0"/>
              <a:t>Note que Escritura Sagrada menciona a los “sacerdotes</a:t>
            </a:r>
            <a:r>
              <a:rPr lang="es-CO" dirty="0" smtClean="0"/>
              <a:t>”, </a:t>
            </a:r>
            <a:r>
              <a:rPr lang="es-CO" dirty="0"/>
              <a:t>como los responsables de esa situación, ellos eran los que debían de enseñar al pueblo a obedecer la Ley de Dios. </a:t>
            </a:r>
          </a:p>
          <a:p>
            <a:r>
              <a:rPr lang="es-CO" dirty="0"/>
              <a:t>Y en este tiempo son los pastores, los que ignoran la Ley de Dios, </a:t>
            </a:r>
            <a:r>
              <a:rPr lang="es-CO" dirty="0" smtClean="0"/>
              <a:t>y al </a:t>
            </a:r>
            <a:r>
              <a:rPr lang="es-CO" dirty="0"/>
              <a:t>desobedecer la observancia del sábado, </a:t>
            </a:r>
            <a:r>
              <a:rPr lang="es-CO" dirty="0" smtClean="0"/>
              <a:t>están </a:t>
            </a:r>
            <a:r>
              <a:rPr lang="es-CO" dirty="0"/>
              <a:t>desobedeciendo todos los diez mandamiento. </a:t>
            </a:r>
            <a:r>
              <a:rPr lang="es-CO" dirty="0">
                <a:solidFill>
                  <a:srgbClr val="FF0000"/>
                </a:solidFill>
              </a:rPr>
              <a:t>(Ver Sant.2:10-12). </a:t>
            </a:r>
          </a:p>
          <a:p>
            <a:endParaRPr lang="es-CO" dirty="0"/>
          </a:p>
        </p:txBody>
      </p:sp>
    </p:spTree>
    <p:extLst>
      <p:ext uri="{BB962C8B-B14F-4D97-AF65-F5344CB8AC3E}">
        <p14:creationId xmlns:p14="http://schemas.microsoft.com/office/powerpoint/2010/main" val="2227107170"/>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i="1" dirty="0" smtClean="0"/>
              <a:t>Otro ejemplo Caín y Abel:</a:t>
            </a:r>
            <a:endParaRPr lang="es-CO" b="1" i="1" dirty="0"/>
          </a:p>
        </p:txBody>
      </p:sp>
      <p:sp>
        <p:nvSpPr>
          <p:cNvPr id="3" name="Marcador de contenido 2"/>
          <p:cNvSpPr>
            <a:spLocks noGrp="1"/>
          </p:cNvSpPr>
          <p:nvPr>
            <p:ph idx="1"/>
          </p:nvPr>
        </p:nvSpPr>
        <p:spPr>
          <a:xfrm>
            <a:off x="5358063" y="1825625"/>
            <a:ext cx="5835315" cy="2874713"/>
          </a:xfrm>
        </p:spPr>
        <p:txBody>
          <a:bodyPr>
            <a:normAutofit/>
          </a:bodyPr>
          <a:lstStyle/>
          <a:p>
            <a:pPr algn="just"/>
            <a:r>
              <a:rPr lang="es-CO" dirty="0" smtClean="0"/>
              <a:t>Génesis 4 nos muestran las ofrendas de Caín y Abel, Abel ofreció de los primogénitos de su rebaño, mientras que Caín ofreció lo mejor de la Tierra, Aunque la intención de Caín es buena, no fue lo que Dios ordenó. </a:t>
            </a:r>
          </a:p>
        </p:txBody>
      </p:sp>
      <p:pic>
        <p:nvPicPr>
          <p:cNvPr id="4" name="Imagen 3"/>
          <p:cNvPicPr>
            <a:picLocks noChangeAspect="1"/>
          </p:cNvPicPr>
          <p:nvPr/>
        </p:nvPicPr>
        <p:blipFill>
          <a:blip r:embed="rId2"/>
          <a:stretch>
            <a:fillRect/>
          </a:stretch>
        </p:blipFill>
        <p:spPr>
          <a:xfrm>
            <a:off x="838199" y="1825626"/>
            <a:ext cx="4378187" cy="2874712"/>
          </a:xfrm>
          <a:prstGeom prst="rect">
            <a:avLst/>
          </a:prstGeom>
        </p:spPr>
      </p:pic>
      <p:sp>
        <p:nvSpPr>
          <p:cNvPr id="5" name="Rectángulo 4"/>
          <p:cNvSpPr/>
          <p:nvPr/>
        </p:nvSpPr>
        <p:spPr>
          <a:xfrm>
            <a:off x="677777" y="4972598"/>
            <a:ext cx="10515601" cy="1384995"/>
          </a:xfrm>
          <a:prstGeom prst="rect">
            <a:avLst/>
          </a:prstGeom>
          <a:solidFill>
            <a:schemeClr val="tx2">
              <a:lumMod val="20000"/>
              <a:lumOff val="80000"/>
            </a:schemeClr>
          </a:solidFill>
          <a:scene3d>
            <a:camera prst="orthographicFront"/>
            <a:lightRig rig="threePt" dir="t"/>
          </a:scene3d>
          <a:sp3d>
            <a:bevelT prst="slope"/>
          </a:sp3d>
        </p:spPr>
        <p:txBody>
          <a:bodyPr wrap="square">
            <a:spAutoFit/>
          </a:bodyPr>
          <a:lstStyle/>
          <a:p>
            <a:pPr algn="just"/>
            <a:r>
              <a:rPr lang="es-CO" sz="2800" dirty="0"/>
              <a:t>Abel sabía muy bien el significado del símbolo de los corderos y siguiendo el Mandato de Dios </a:t>
            </a:r>
            <a:r>
              <a:rPr lang="es-CO" sz="2800" dirty="0" smtClean="0"/>
              <a:t>establecido en </a:t>
            </a:r>
            <a:r>
              <a:rPr lang="es-CO" sz="2800" dirty="0" smtClean="0">
                <a:solidFill>
                  <a:srgbClr val="FF0000"/>
                </a:solidFill>
              </a:rPr>
              <a:t>(Génesis </a:t>
            </a:r>
            <a:r>
              <a:rPr lang="es-CO" sz="2800" dirty="0">
                <a:solidFill>
                  <a:srgbClr val="FF0000"/>
                </a:solidFill>
              </a:rPr>
              <a:t>3:21) </a:t>
            </a:r>
            <a:r>
              <a:rPr lang="es-CO" sz="2800" dirty="0"/>
              <a:t>ofreció los primogénitos, un símbolo del Mesías</a:t>
            </a:r>
            <a:r>
              <a:rPr lang="es-CO" sz="2800" dirty="0" smtClean="0"/>
              <a:t>. </a:t>
            </a:r>
            <a:endParaRPr lang="es-CO" sz="2800" dirty="0"/>
          </a:p>
        </p:txBody>
      </p:sp>
    </p:spTree>
    <p:extLst>
      <p:ext uri="{BB962C8B-B14F-4D97-AF65-F5344CB8AC3E}">
        <p14:creationId xmlns:p14="http://schemas.microsoft.com/office/powerpoint/2010/main" val="4055857855"/>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38200" y="577516"/>
            <a:ext cx="5498431" cy="2646948"/>
          </a:xfrm>
        </p:spPr>
        <p:txBody>
          <a:bodyPr>
            <a:noAutofit/>
          </a:bodyPr>
          <a:lstStyle/>
          <a:p>
            <a:pPr algn="just"/>
            <a:r>
              <a:rPr lang="es-CO" dirty="0"/>
              <a:t>Muchos piensan que la ofrenda de Caín no fue </a:t>
            </a:r>
            <a:r>
              <a:rPr lang="es-CO" dirty="0" smtClean="0"/>
              <a:t>aceptada </a:t>
            </a:r>
            <a:r>
              <a:rPr lang="es-CO" dirty="0"/>
              <a:t>por su mal carácter, pero no es así, si desde el principio el cordero simbolizaba a Jesús, y los sacrificios u ofrendas era para perdón de los </a:t>
            </a:r>
            <a:r>
              <a:rPr lang="es-CO" dirty="0" smtClean="0"/>
              <a:t>pecado</a:t>
            </a:r>
            <a:endParaRPr lang="es-CO" dirty="0"/>
          </a:p>
        </p:txBody>
      </p:sp>
      <p:pic>
        <p:nvPicPr>
          <p:cNvPr id="4" name="Imagen 3"/>
          <p:cNvPicPr>
            <a:picLocks noChangeAspect="1"/>
          </p:cNvPicPr>
          <p:nvPr/>
        </p:nvPicPr>
        <p:blipFill>
          <a:blip r:embed="rId2"/>
          <a:stretch>
            <a:fillRect/>
          </a:stretch>
        </p:blipFill>
        <p:spPr>
          <a:xfrm>
            <a:off x="6497053" y="352927"/>
            <a:ext cx="5261811" cy="3096126"/>
          </a:xfrm>
          <a:prstGeom prst="rect">
            <a:avLst/>
          </a:prstGeom>
          <a:scene3d>
            <a:camera prst="orthographicFront"/>
            <a:lightRig rig="threePt" dir="t"/>
          </a:scene3d>
          <a:sp3d>
            <a:bevelT prst="slope"/>
          </a:sp3d>
        </p:spPr>
      </p:pic>
      <p:sp>
        <p:nvSpPr>
          <p:cNvPr id="5" name="Rectángulo 4"/>
          <p:cNvSpPr/>
          <p:nvPr/>
        </p:nvSpPr>
        <p:spPr>
          <a:xfrm>
            <a:off x="609600" y="3626346"/>
            <a:ext cx="10988842" cy="3231654"/>
          </a:xfrm>
          <a:prstGeom prst="rect">
            <a:avLst/>
          </a:prstGeom>
          <a:solidFill>
            <a:schemeClr val="bg2"/>
          </a:solidFill>
          <a:scene3d>
            <a:camera prst="orthographicFront"/>
            <a:lightRig rig="threePt" dir="t"/>
          </a:scene3d>
          <a:sp3d>
            <a:bevelT prst="slope"/>
          </a:sp3d>
        </p:spPr>
        <p:txBody>
          <a:bodyPr wrap="square">
            <a:spAutoFit/>
          </a:bodyPr>
          <a:lstStyle/>
          <a:p>
            <a:pPr algn="just"/>
            <a:r>
              <a:rPr lang="es-CO" sz="3200" b="1" dirty="0"/>
              <a:t>¿Tiene algo que ver ofrecer </a:t>
            </a:r>
            <a:r>
              <a:rPr lang="es-CO" sz="3200" b="1" dirty="0" smtClean="0"/>
              <a:t>como holocausto </a:t>
            </a:r>
            <a:r>
              <a:rPr lang="es-CO" sz="3200" b="1" dirty="0"/>
              <a:t>frutos de la Tierra? </a:t>
            </a:r>
            <a:endParaRPr lang="es-CO" sz="3200" b="1" dirty="0" smtClean="0"/>
          </a:p>
          <a:p>
            <a:pPr algn="just"/>
            <a:r>
              <a:rPr lang="es-CO" sz="2800" dirty="0" smtClean="0"/>
              <a:t>Los </a:t>
            </a:r>
            <a:r>
              <a:rPr lang="es-CO" sz="2800" dirty="0"/>
              <a:t>frutos no simbolizaban a Cristo, por eso la ofrenda de Caín no fue </a:t>
            </a:r>
            <a:r>
              <a:rPr lang="es-CO" sz="2800" dirty="0" smtClean="0"/>
              <a:t>aceptada, Caín, </a:t>
            </a:r>
            <a:r>
              <a:rPr lang="es-CO" sz="2800" dirty="0"/>
              <a:t>dejándose llevar por lo que él creía en su conciencia, que estaba bien, terminó por pecar y ofrendar lo que al él bien le pareció, adorar como su conciencia se lo dictaba. Es decir, despreció el Camino, la Verdad y la Vida</a:t>
            </a:r>
            <a:r>
              <a:rPr lang="es-CO" sz="2800" dirty="0" smtClean="0"/>
              <a:t>. A Cristo, su Salvador.</a:t>
            </a:r>
            <a:endParaRPr lang="es-CO" sz="2800" dirty="0"/>
          </a:p>
        </p:txBody>
      </p:sp>
    </p:spTree>
    <p:extLst>
      <p:ext uri="{BB962C8B-B14F-4D97-AF65-F5344CB8AC3E}">
        <p14:creationId xmlns:p14="http://schemas.microsoft.com/office/powerpoint/2010/main" val="479775535"/>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8" y="417095"/>
            <a:ext cx="11424987" cy="2935705"/>
          </a:xfrm>
          <a:solidFill>
            <a:schemeClr val="bg2"/>
          </a:solidFill>
          <a:scene3d>
            <a:camera prst="orthographicFront"/>
            <a:lightRig rig="threePt" dir="t"/>
          </a:scene3d>
          <a:sp3d>
            <a:bevelT prst="slope"/>
          </a:sp3d>
        </p:spPr>
        <p:txBody>
          <a:bodyPr>
            <a:normAutofit/>
          </a:bodyPr>
          <a:lstStyle/>
          <a:p>
            <a:pPr marL="0" indent="0">
              <a:buNone/>
            </a:pPr>
            <a:r>
              <a:rPr lang="es-CO" sz="3900" b="1" dirty="0"/>
              <a:t>¿Por qué fue salvo Noé?</a:t>
            </a:r>
          </a:p>
          <a:p>
            <a:pPr algn="just"/>
            <a:r>
              <a:rPr lang="es-CO" dirty="0">
                <a:solidFill>
                  <a:srgbClr val="FF0000"/>
                </a:solidFill>
              </a:rPr>
              <a:t>Hebreos </a:t>
            </a:r>
            <a:r>
              <a:rPr lang="es-CO" dirty="0" smtClean="0">
                <a:solidFill>
                  <a:srgbClr val="FF0000"/>
                </a:solidFill>
              </a:rPr>
              <a:t>11:7, </a:t>
            </a:r>
            <a:r>
              <a:rPr lang="es-CO" dirty="0"/>
              <a:t>nos deja muy en claro que fue salvo por Gracia, </a:t>
            </a:r>
            <a:r>
              <a:rPr lang="es-CO" dirty="0" smtClean="0"/>
              <a:t>fue </a:t>
            </a:r>
            <a:r>
              <a:rPr lang="es-CO" dirty="0"/>
              <a:t>heredero de la Justicia (La Justicia de Cristo). Es decir creyó y fue </a:t>
            </a:r>
            <a:r>
              <a:rPr lang="es-CO" dirty="0" smtClean="0"/>
              <a:t>Salvo por creer en Cristo, </a:t>
            </a:r>
            <a:r>
              <a:rPr lang="es-CO" dirty="0" smtClean="0">
                <a:solidFill>
                  <a:srgbClr val="FF0000"/>
                </a:solidFill>
              </a:rPr>
              <a:t>Gen.6:8</a:t>
            </a:r>
            <a:r>
              <a:rPr lang="es-CO" dirty="0" smtClean="0"/>
              <a:t>.  Lo </a:t>
            </a:r>
            <a:r>
              <a:rPr lang="es-CO" dirty="0"/>
              <a:t>mismo que declara </a:t>
            </a:r>
            <a:r>
              <a:rPr lang="es-CO" dirty="0">
                <a:solidFill>
                  <a:srgbClr val="FF0000"/>
                </a:solidFill>
              </a:rPr>
              <a:t>Marcos </a:t>
            </a:r>
            <a:r>
              <a:rPr lang="es-CO" dirty="0" smtClean="0">
                <a:solidFill>
                  <a:srgbClr val="FF0000"/>
                </a:solidFill>
              </a:rPr>
              <a:t>16:16</a:t>
            </a:r>
            <a:r>
              <a:rPr lang="es-CO" dirty="0" smtClean="0"/>
              <a:t>. Lo que indica que el </a:t>
            </a:r>
            <a:r>
              <a:rPr lang="es-CO" dirty="0"/>
              <a:t>mundo antediluviano no </a:t>
            </a:r>
            <a:r>
              <a:rPr lang="es-CO" dirty="0" smtClean="0"/>
              <a:t>creyó en Cristo, </a:t>
            </a:r>
            <a:r>
              <a:rPr lang="es-CO" dirty="0"/>
              <a:t>no se arrepintió </a:t>
            </a:r>
            <a:r>
              <a:rPr lang="es-CO" dirty="0" smtClean="0"/>
              <a:t>de </a:t>
            </a:r>
            <a:r>
              <a:rPr lang="es-CO" dirty="0"/>
              <a:t>sus pecados </a:t>
            </a:r>
            <a:r>
              <a:rPr lang="es-CO" dirty="0">
                <a:solidFill>
                  <a:srgbClr val="FF0000"/>
                </a:solidFill>
              </a:rPr>
              <a:t>(1 Juan 3:4</a:t>
            </a:r>
            <a:r>
              <a:rPr lang="es-CO" dirty="0" smtClean="0">
                <a:solidFill>
                  <a:srgbClr val="FF0000"/>
                </a:solidFill>
              </a:rPr>
              <a:t>), </a:t>
            </a:r>
            <a:r>
              <a:rPr lang="es-CO" dirty="0"/>
              <a:t>y se condenaron por su mal </a:t>
            </a:r>
            <a:r>
              <a:rPr lang="es-CO" dirty="0" smtClean="0"/>
              <a:t>actuar, faltos de fe. </a:t>
            </a:r>
          </a:p>
        </p:txBody>
      </p:sp>
      <p:sp>
        <p:nvSpPr>
          <p:cNvPr id="4" name="Rectángulo 3"/>
          <p:cNvSpPr/>
          <p:nvPr/>
        </p:nvSpPr>
        <p:spPr>
          <a:xfrm>
            <a:off x="401053" y="4036337"/>
            <a:ext cx="6737685" cy="2246769"/>
          </a:xfrm>
          <a:prstGeom prst="rect">
            <a:avLst/>
          </a:prstGeom>
          <a:solidFill>
            <a:schemeClr val="bg2"/>
          </a:solidFill>
          <a:scene3d>
            <a:camera prst="orthographicFront"/>
            <a:lightRig rig="threePt" dir="t"/>
          </a:scene3d>
          <a:sp3d>
            <a:bevelT prst="slope"/>
          </a:sp3d>
        </p:spPr>
        <p:txBody>
          <a:bodyPr wrap="square">
            <a:spAutoFit/>
          </a:bodyPr>
          <a:lstStyle/>
          <a:p>
            <a:pPr algn="just"/>
            <a:r>
              <a:rPr lang="es-CO" sz="2800" dirty="0"/>
              <a:t>Más adelante, después del diluvio, en Génesis 8:20, vemos que Noé hizo un altar y sacrificó animales </a:t>
            </a:r>
            <a:r>
              <a:rPr lang="es-CO" sz="2800" dirty="0" smtClean="0"/>
              <a:t>limpios, </a:t>
            </a:r>
            <a:r>
              <a:rPr lang="es-CO" sz="2800" dirty="0"/>
              <a:t>Noé tenía bien claro lo que simbolizaba ese sacrificio, el Mesías venidero</a:t>
            </a:r>
            <a:r>
              <a:rPr lang="es-CO" sz="2800" dirty="0" smtClean="0"/>
              <a:t>.</a:t>
            </a:r>
            <a:endParaRPr lang="es-CO" sz="2800" dirty="0"/>
          </a:p>
        </p:txBody>
      </p:sp>
      <p:pic>
        <p:nvPicPr>
          <p:cNvPr id="5" name="Imagen 4"/>
          <p:cNvPicPr>
            <a:picLocks noChangeAspect="1"/>
          </p:cNvPicPr>
          <p:nvPr/>
        </p:nvPicPr>
        <p:blipFill>
          <a:blip r:embed="rId2"/>
          <a:stretch>
            <a:fillRect/>
          </a:stretch>
        </p:blipFill>
        <p:spPr>
          <a:xfrm>
            <a:off x="7507706" y="3774265"/>
            <a:ext cx="4414587" cy="2770914"/>
          </a:xfrm>
          <a:prstGeom prst="rect">
            <a:avLst/>
          </a:prstGeom>
        </p:spPr>
      </p:pic>
    </p:spTree>
    <p:extLst>
      <p:ext uri="{BB962C8B-B14F-4D97-AF65-F5344CB8AC3E}">
        <p14:creationId xmlns:p14="http://schemas.microsoft.com/office/powerpoint/2010/main" val="4224664961"/>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7305" y="449179"/>
            <a:ext cx="10856495" cy="2245895"/>
          </a:xfrm>
          <a:solidFill>
            <a:schemeClr val="accent1">
              <a:lumMod val="20000"/>
              <a:lumOff val="80000"/>
            </a:schemeClr>
          </a:solidFill>
          <a:scene3d>
            <a:camera prst="orthographicFront"/>
            <a:lightRig rig="threePt" dir="t"/>
          </a:scene3d>
          <a:sp3d>
            <a:bevelT prst="slope"/>
          </a:sp3d>
        </p:spPr>
        <p:txBody>
          <a:bodyPr/>
          <a:lstStyle/>
          <a:p>
            <a:pPr marL="0" indent="0">
              <a:buNone/>
            </a:pPr>
            <a:r>
              <a:rPr lang="es-CO" b="1" dirty="0"/>
              <a:t>Noé sabía muy bien quien es el Camino, La Verdad y la Vida. Cristo!</a:t>
            </a:r>
          </a:p>
          <a:p>
            <a:pPr algn="just"/>
            <a:r>
              <a:rPr lang="es-CO" dirty="0"/>
              <a:t>Conclusión: La conciencia del hombre debe estar basada sobre la Palabra y la Ley de Dios, si esta se olvida o se deja de lado, el hombre </a:t>
            </a:r>
            <a:r>
              <a:rPr lang="es-CO" dirty="0" smtClean="0"/>
              <a:t>tiende </a:t>
            </a:r>
            <a:r>
              <a:rPr lang="es-CO" dirty="0"/>
              <a:t>a pecar. Noé conocía que sólo a través de la fe en el Mesías podía ser salvo él y los de su casa. </a:t>
            </a:r>
            <a:endParaRPr lang="es-CO" dirty="0" smtClean="0"/>
          </a:p>
        </p:txBody>
      </p:sp>
      <p:sp>
        <p:nvSpPr>
          <p:cNvPr id="4" name="Rectángulo 3"/>
          <p:cNvSpPr/>
          <p:nvPr/>
        </p:nvSpPr>
        <p:spPr>
          <a:xfrm>
            <a:off x="3284618" y="3015163"/>
            <a:ext cx="5518485" cy="3970318"/>
          </a:xfrm>
          <a:prstGeom prst="rect">
            <a:avLst/>
          </a:prstGeom>
        </p:spPr>
        <p:txBody>
          <a:bodyPr wrap="square">
            <a:spAutoFit/>
          </a:bodyPr>
          <a:lstStyle/>
          <a:p>
            <a:pPr algn="ctr"/>
            <a:r>
              <a:rPr lang="es-CO" sz="2800" dirty="0" smtClean="0"/>
              <a:t>Lámpara </a:t>
            </a:r>
            <a:r>
              <a:rPr lang="es-CO" sz="2800" dirty="0"/>
              <a:t>es a mis pies tu Palabra y una Lumbrera en mi Camino”. </a:t>
            </a:r>
            <a:r>
              <a:rPr lang="es-CO" sz="2800" dirty="0">
                <a:solidFill>
                  <a:srgbClr val="FF0000"/>
                </a:solidFill>
              </a:rPr>
              <a:t>(Sal.119:105).  </a:t>
            </a:r>
            <a:r>
              <a:rPr lang="es-CO" sz="2800" dirty="0"/>
              <a:t>“Dichoso el hombre que no sigue el consejo del impío, ni en el camino del errado se detiene, ni en la reunión de los malvados toma asiento. Sino que en la Ley de Dios se deleita, “</a:t>
            </a:r>
            <a:r>
              <a:rPr lang="es-CO" sz="2800" dirty="0" smtClean="0"/>
              <a:t>y </a:t>
            </a:r>
            <a:r>
              <a:rPr lang="es-CO" sz="2800" dirty="0"/>
              <a:t>medita en ella de día y de noche” </a:t>
            </a:r>
            <a:r>
              <a:rPr lang="es-CO" sz="2800" dirty="0">
                <a:solidFill>
                  <a:srgbClr val="FF0000"/>
                </a:solidFill>
              </a:rPr>
              <a:t>(Sal.1:1,2).</a:t>
            </a:r>
          </a:p>
        </p:txBody>
      </p:sp>
      <p:pic>
        <p:nvPicPr>
          <p:cNvPr id="5" name="Imagen 4"/>
          <p:cNvPicPr>
            <a:picLocks noChangeAspect="1"/>
          </p:cNvPicPr>
          <p:nvPr/>
        </p:nvPicPr>
        <p:blipFill>
          <a:blip r:embed="rId2"/>
          <a:stretch>
            <a:fillRect/>
          </a:stretch>
        </p:blipFill>
        <p:spPr>
          <a:xfrm>
            <a:off x="320841" y="3015163"/>
            <a:ext cx="2845467" cy="3305426"/>
          </a:xfrm>
          <a:prstGeom prst="rect">
            <a:avLst/>
          </a:prstGeom>
        </p:spPr>
      </p:pic>
      <p:pic>
        <p:nvPicPr>
          <p:cNvPr id="6" name="Imagen 5"/>
          <p:cNvPicPr>
            <a:picLocks noChangeAspect="1"/>
          </p:cNvPicPr>
          <p:nvPr/>
        </p:nvPicPr>
        <p:blipFill>
          <a:blip r:embed="rId3"/>
          <a:stretch>
            <a:fillRect/>
          </a:stretch>
        </p:blipFill>
        <p:spPr>
          <a:xfrm>
            <a:off x="8921413" y="3015163"/>
            <a:ext cx="2902621" cy="3305426"/>
          </a:xfrm>
          <a:prstGeom prst="rect">
            <a:avLst/>
          </a:prstGeom>
        </p:spPr>
      </p:pic>
    </p:spTree>
    <p:extLst>
      <p:ext uri="{BB962C8B-B14F-4D97-AF65-F5344CB8AC3E}">
        <p14:creationId xmlns:p14="http://schemas.microsoft.com/office/powerpoint/2010/main" val="1684439714"/>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4684296" y="237458"/>
            <a:ext cx="6637420" cy="2970965"/>
          </a:xfrm>
        </p:spPr>
        <p:txBody>
          <a:bodyPr>
            <a:normAutofit lnSpcReduction="10000"/>
          </a:bodyPr>
          <a:lstStyle/>
          <a:p>
            <a:pPr marL="0" indent="0">
              <a:buNone/>
            </a:pPr>
            <a:r>
              <a:rPr lang="es-CO" sz="3600" b="1" dirty="0" smtClean="0"/>
              <a:t>Gobierno humano:</a:t>
            </a:r>
          </a:p>
          <a:p>
            <a:pPr marL="0" indent="0" algn="just">
              <a:buNone/>
            </a:pPr>
            <a:r>
              <a:rPr lang="es-CO" dirty="0" smtClean="0"/>
              <a:t>Enseñan que Dios encomendó a los gobiernos el administrar justicia y moral.” </a:t>
            </a:r>
            <a:br>
              <a:rPr lang="es-CO" dirty="0" smtClean="0"/>
            </a:br>
            <a:r>
              <a:rPr lang="es-CO" dirty="0" smtClean="0"/>
              <a:t>Esto no es cierto. </a:t>
            </a:r>
            <a:r>
              <a:rPr lang="es-CO" b="1" dirty="0" smtClean="0"/>
              <a:t>El deseo de tener un gobierno “humano”, como lo tenían las demás “naciones”, fue una exigencia de los  “ancianos de Israel”, lo cual era apostasía</a:t>
            </a:r>
            <a:r>
              <a:rPr lang="es-CO" dirty="0" smtClean="0"/>
              <a:t>. </a:t>
            </a:r>
          </a:p>
        </p:txBody>
      </p:sp>
      <p:pic>
        <p:nvPicPr>
          <p:cNvPr id="3" name="Imagen 2"/>
          <p:cNvPicPr>
            <a:picLocks noChangeAspect="1"/>
          </p:cNvPicPr>
          <p:nvPr/>
        </p:nvPicPr>
        <p:blipFill>
          <a:blip r:embed="rId2"/>
          <a:stretch>
            <a:fillRect/>
          </a:stretch>
        </p:blipFill>
        <p:spPr>
          <a:xfrm>
            <a:off x="771777" y="237457"/>
            <a:ext cx="3752098" cy="2970966"/>
          </a:xfrm>
          <a:prstGeom prst="rect">
            <a:avLst/>
          </a:prstGeom>
        </p:spPr>
      </p:pic>
      <p:sp>
        <p:nvSpPr>
          <p:cNvPr id="6" name="Rectángulo 5"/>
          <p:cNvSpPr/>
          <p:nvPr/>
        </p:nvSpPr>
        <p:spPr>
          <a:xfrm>
            <a:off x="208547" y="3208423"/>
            <a:ext cx="11678652" cy="3539430"/>
          </a:xfrm>
          <a:prstGeom prst="rect">
            <a:avLst/>
          </a:prstGeom>
          <a:solidFill>
            <a:schemeClr val="accent1">
              <a:lumMod val="20000"/>
              <a:lumOff val="80000"/>
            </a:schemeClr>
          </a:solidFill>
          <a:scene3d>
            <a:camera prst="orthographicFront"/>
            <a:lightRig rig="threePt" dir="t"/>
          </a:scene3d>
          <a:sp3d>
            <a:bevelT prst="slope"/>
          </a:sp3d>
        </p:spPr>
        <p:txBody>
          <a:bodyPr wrap="square">
            <a:spAutoFit/>
          </a:bodyPr>
          <a:lstStyle/>
          <a:p>
            <a:pPr algn="just"/>
            <a:r>
              <a:rPr lang="es-CO" sz="2800" dirty="0" smtClean="0"/>
              <a:t>Lo </a:t>
            </a:r>
            <a:r>
              <a:rPr lang="es-CO" sz="2800" dirty="0"/>
              <a:t>sabemos por las palabra de Dios </a:t>
            </a:r>
            <a:r>
              <a:rPr lang="es-CO" sz="2800" dirty="0" smtClean="0"/>
              <a:t>registradas en </a:t>
            </a:r>
            <a:r>
              <a:rPr lang="es-CO" sz="2800" dirty="0">
                <a:solidFill>
                  <a:srgbClr val="FF0000"/>
                </a:solidFill>
              </a:rPr>
              <a:t>1 Sam.8: </a:t>
            </a:r>
            <a:r>
              <a:rPr lang="es-CO" sz="2800" dirty="0" smtClean="0">
                <a:solidFill>
                  <a:srgbClr val="FF0000"/>
                </a:solidFill>
              </a:rPr>
              <a:t>4-7</a:t>
            </a:r>
            <a:r>
              <a:rPr lang="es-CO" sz="2800" dirty="0"/>
              <a:t>. </a:t>
            </a:r>
            <a:r>
              <a:rPr lang="es-CO" sz="2800" b="1" i="1" dirty="0"/>
              <a:t>“todos los ancianos de Israel se juntaron, y vinieron a Samuel en Ramá, </a:t>
            </a:r>
            <a:r>
              <a:rPr lang="es-CO" sz="2800" b="1" i="1" dirty="0" smtClean="0"/>
              <a:t>5 </a:t>
            </a:r>
            <a:r>
              <a:rPr lang="es-CO" sz="2800" b="1" i="1" dirty="0"/>
              <a:t>y le dijeron: He aquí tú has envejecido, y tus hijos no van por tus caminos; por tanto, constitúyenos ahora [un] rey que nos juzgue, como [tienen] todos los gentiles. </a:t>
            </a:r>
            <a:r>
              <a:rPr lang="es-CO" sz="2800" b="1" i="1" dirty="0" smtClean="0"/>
              <a:t>6 </a:t>
            </a:r>
            <a:r>
              <a:rPr lang="es-CO" sz="2800" b="1" i="1" dirty="0"/>
              <a:t>Y descontentó a Samuel esta palabra que dijeron: Danos rey que nos juzgue. Y Samuel oró al SEÑOR. </a:t>
            </a:r>
            <a:r>
              <a:rPr lang="es-CO" sz="2800" b="1" i="1" dirty="0" smtClean="0"/>
              <a:t>7 </a:t>
            </a:r>
            <a:r>
              <a:rPr lang="es-CO" sz="2800" b="1" i="1" dirty="0"/>
              <a:t>Y dijo el SEÑOR a Samuel: Oye la voz del pueblo en todo lo que te dijeren; </a:t>
            </a:r>
            <a:r>
              <a:rPr lang="es-CO" sz="2800" b="1" i="1" u="sng" dirty="0"/>
              <a:t>porque no te han desechado a ti, sino a mí me han desechado, para que no reine sobre </a:t>
            </a:r>
            <a:r>
              <a:rPr lang="es-CO" sz="2800" b="1" i="1" u="sng" dirty="0" smtClean="0"/>
              <a:t>ellos</a:t>
            </a:r>
            <a:r>
              <a:rPr lang="es-CO" sz="2800" dirty="0" smtClean="0"/>
              <a:t>”. </a:t>
            </a:r>
            <a:endParaRPr lang="es-CO" sz="2400" dirty="0"/>
          </a:p>
        </p:txBody>
      </p:sp>
    </p:spTree>
    <p:extLst>
      <p:ext uri="{BB962C8B-B14F-4D97-AF65-F5344CB8AC3E}">
        <p14:creationId xmlns:p14="http://schemas.microsoft.com/office/powerpoint/2010/main" val="1404075351"/>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01053" y="272716"/>
            <a:ext cx="11341768" cy="2117557"/>
          </a:xfrm>
        </p:spPr>
        <p:txBody>
          <a:bodyPr>
            <a:normAutofit/>
          </a:bodyPr>
          <a:lstStyle/>
          <a:p>
            <a:pPr marL="0" indent="0" algn="just">
              <a:buNone/>
            </a:pPr>
            <a:r>
              <a:rPr lang="es-CO" dirty="0" smtClean="0"/>
              <a:t>Aquí vemos que nunca fue el plan de Dios tener gobernantes humanos, fue el pueblo que pidió un rey, como las naciones paganas lo tenían. El pueblo de Israel no quería que Dios gobernara sobre ellos, ellos querían DEMOCRACIA y no TEOCRACIA. Querían apartar a Dios para no obedecerle, los resultados fueron nefastos-</a:t>
            </a:r>
          </a:p>
        </p:txBody>
      </p:sp>
      <p:sp>
        <p:nvSpPr>
          <p:cNvPr id="4" name="Rectángulo 3"/>
          <p:cNvSpPr/>
          <p:nvPr/>
        </p:nvSpPr>
        <p:spPr>
          <a:xfrm>
            <a:off x="401053" y="2569090"/>
            <a:ext cx="7154778" cy="4154984"/>
          </a:xfrm>
          <a:prstGeom prst="rect">
            <a:avLst/>
          </a:prstGeom>
          <a:solidFill>
            <a:schemeClr val="accent4">
              <a:lumMod val="20000"/>
              <a:lumOff val="80000"/>
            </a:schemeClr>
          </a:solidFill>
          <a:scene3d>
            <a:camera prst="orthographicFront"/>
            <a:lightRig rig="threePt" dir="t"/>
          </a:scene3d>
          <a:sp3d>
            <a:bevelT prst="slope"/>
          </a:sp3d>
        </p:spPr>
        <p:txBody>
          <a:bodyPr wrap="square">
            <a:spAutoFit/>
          </a:bodyPr>
          <a:lstStyle/>
          <a:p>
            <a:r>
              <a:rPr lang="es-CO" sz="3200" b="1" dirty="0"/>
              <a:t>1).</a:t>
            </a:r>
            <a:r>
              <a:rPr lang="es-CO" sz="2800" dirty="0"/>
              <a:t>  Dios confundió sus lenguas, </a:t>
            </a:r>
            <a:r>
              <a:rPr lang="es-CO" sz="2800" dirty="0">
                <a:solidFill>
                  <a:srgbClr val="FF0000"/>
                </a:solidFill>
              </a:rPr>
              <a:t>(Ver Ge.11:5-9).</a:t>
            </a:r>
          </a:p>
          <a:p>
            <a:r>
              <a:rPr lang="es-CO" sz="3200" b="1" dirty="0"/>
              <a:t>2). </a:t>
            </a:r>
            <a:r>
              <a:rPr lang="es-CO" sz="2800" dirty="0"/>
              <a:t>2 veces Jerusalén fue destruida.</a:t>
            </a:r>
          </a:p>
          <a:p>
            <a:pPr algn="just"/>
            <a:r>
              <a:rPr lang="es-CO" sz="3200" b="1" dirty="0"/>
              <a:t>3).  </a:t>
            </a:r>
            <a:r>
              <a:rPr lang="es-CO" sz="2800" dirty="0"/>
              <a:t>En los libros de Crónicas, Jeremías, Isaías, </a:t>
            </a:r>
            <a:r>
              <a:rPr lang="es-CO" sz="2800" dirty="0" smtClean="0"/>
              <a:t>Ezequiel y </a:t>
            </a:r>
            <a:r>
              <a:rPr lang="es-CO" sz="2800" dirty="0"/>
              <a:t>Lamentaciones se deja </a:t>
            </a:r>
            <a:r>
              <a:rPr lang="es-CO" sz="2800" dirty="0" smtClean="0"/>
              <a:t>ver que esto sucedió  </a:t>
            </a:r>
            <a:r>
              <a:rPr lang="es-CO" sz="2800" dirty="0"/>
              <a:t>porque el pueblo olvidó al Mesías y </a:t>
            </a:r>
            <a:r>
              <a:rPr lang="es-CO" sz="2800" dirty="0" smtClean="0"/>
              <a:t> </a:t>
            </a:r>
            <a:r>
              <a:rPr lang="es-CO" sz="2800" dirty="0"/>
              <a:t>la Ley de Dios</a:t>
            </a:r>
            <a:r>
              <a:rPr lang="es-CO" sz="2800" dirty="0" smtClean="0"/>
              <a:t>. No le creían a Dios: </a:t>
            </a:r>
            <a:r>
              <a:rPr lang="es-CO" sz="2800" dirty="0" smtClean="0">
                <a:solidFill>
                  <a:srgbClr val="FF0000"/>
                </a:solidFill>
              </a:rPr>
              <a:t>(Ver Ge.9:15</a:t>
            </a:r>
            <a:r>
              <a:rPr lang="es-CO" sz="2800" dirty="0">
                <a:solidFill>
                  <a:srgbClr val="FF0000"/>
                </a:solidFill>
              </a:rPr>
              <a:t>; </a:t>
            </a:r>
            <a:r>
              <a:rPr lang="es-CO" sz="2800" dirty="0" smtClean="0">
                <a:solidFill>
                  <a:srgbClr val="FF0000"/>
                </a:solidFill>
              </a:rPr>
              <a:t>CBA. Ge.11:4)</a:t>
            </a:r>
            <a:r>
              <a:rPr lang="es-CO" sz="2800" dirty="0" smtClean="0"/>
              <a:t>. Una </a:t>
            </a:r>
            <a:r>
              <a:rPr lang="es-CO" sz="2800" dirty="0"/>
              <a:t>ciudadela tal los protegería contra ataques y los capacitaría </a:t>
            </a:r>
            <a:r>
              <a:rPr lang="es-CO" sz="2800" dirty="0" smtClean="0"/>
              <a:t>para </a:t>
            </a:r>
            <a:r>
              <a:rPr lang="es-CO" sz="2800" dirty="0"/>
              <a:t>escapar de otro </a:t>
            </a:r>
            <a:r>
              <a:rPr lang="es-CO" sz="2800" dirty="0" smtClean="0"/>
              <a:t>diluvio</a:t>
            </a:r>
            <a:r>
              <a:rPr lang="es-CO" sz="2800" dirty="0"/>
              <a:t>.</a:t>
            </a:r>
            <a:r>
              <a:rPr lang="es-CO" sz="2800" dirty="0" smtClean="0"/>
              <a:t> </a:t>
            </a:r>
            <a:endParaRPr lang="es-CO" sz="2800" dirty="0"/>
          </a:p>
        </p:txBody>
      </p:sp>
      <p:pic>
        <p:nvPicPr>
          <p:cNvPr id="5" name="Imagen 4"/>
          <p:cNvPicPr>
            <a:picLocks noChangeAspect="1"/>
          </p:cNvPicPr>
          <p:nvPr/>
        </p:nvPicPr>
        <p:blipFill>
          <a:blip r:embed="rId2"/>
          <a:stretch>
            <a:fillRect/>
          </a:stretch>
        </p:blipFill>
        <p:spPr>
          <a:xfrm>
            <a:off x="7876674" y="2569090"/>
            <a:ext cx="3866147" cy="4154983"/>
          </a:xfrm>
          <a:prstGeom prst="rect">
            <a:avLst/>
          </a:prstGeom>
        </p:spPr>
      </p:pic>
    </p:spTree>
    <p:extLst>
      <p:ext uri="{BB962C8B-B14F-4D97-AF65-F5344CB8AC3E}">
        <p14:creationId xmlns:p14="http://schemas.microsoft.com/office/powerpoint/2010/main" val="384472020"/>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725906" y="312821"/>
            <a:ext cx="10515600" cy="6256421"/>
          </a:xfrm>
        </p:spPr>
        <p:txBody>
          <a:bodyPr>
            <a:normAutofit lnSpcReduction="10000"/>
          </a:bodyPr>
          <a:lstStyle/>
          <a:p>
            <a:pPr algn="ctr"/>
            <a:r>
              <a:rPr lang="es-CO" sz="3600" b="1" i="1" dirty="0"/>
              <a:t>1), </a:t>
            </a:r>
            <a:r>
              <a:rPr lang="es-CO" dirty="0"/>
              <a:t>El construir una ciudad, era </a:t>
            </a:r>
            <a:r>
              <a:rPr lang="es-CO" dirty="0" smtClean="0"/>
              <a:t>seguir el propósito de Caín, primer constructor de una ciudad, quien no quiso obedecer a Dios, contrario </a:t>
            </a:r>
            <a:r>
              <a:rPr lang="es-CO" dirty="0"/>
              <a:t>a </a:t>
            </a:r>
            <a:r>
              <a:rPr lang="es-CO" dirty="0" smtClean="0"/>
              <a:t>su voluntad, las ciudades son concentraciones del vicio y la desocupación humana, fruto de la obra de Satanás, enemigo de Dios. </a:t>
            </a:r>
          </a:p>
          <a:p>
            <a:pPr algn="just"/>
            <a:endParaRPr lang="es-CO" sz="3600" b="1" i="1" dirty="0" smtClean="0"/>
          </a:p>
          <a:p>
            <a:pPr algn="just"/>
            <a:endParaRPr lang="es-CO" sz="3600" b="1" i="1" dirty="0"/>
          </a:p>
          <a:p>
            <a:pPr algn="just"/>
            <a:endParaRPr lang="es-CO" sz="3600" b="1" i="1" dirty="0" smtClean="0"/>
          </a:p>
          <a:p>
            <a:pPr algn="just"/>
            <a:endParaRPr lang="es-CO" sz="3600" b="1" i="1" dirty="0"/>
          </a:p>
          <a:p>
            <a:pPr algn="just"/>
            <a:r>
              <a:rPr lang="es-CO" sz="3600" b="1" i="1" dirty="0" smtClean="0"/>
              <a:t>2), </a:t>
            </a:r>
            <a:r>
              <a:rPr lang="es-CO" dirty="0" smtClean="0">
                <a:solidFill>
                  <a:srgbClr val="FF0000"/>
                </a:solidFill>
              </a:rPr>
              <a:t>Gen.11:1-4</a:t>
            </a:r>
            <a:r>
              <a:rPr lang="es-CO" dirty="0" smtClean="0"/>
              <a:t>, Ninrod, y los constructores de la ciudad, no mencionan en sus planes, el construir un altar a Jehová,  como si lo menciona Abrahán, quien cuando se trasladaba de un lugar, dejaba el altar como testimonio de su fe, y construía otro, al lado de su tienda. Lo que indica que los constructores de Babel habían abandonado su fe en Dios.  </a:t>
            </a:r>
            <a:endParaRPr lang="es-CO" dirty="0"/>
          </a:p>
        </p:txBody>
      </p:sp>
      <p:pic>
        <p:nvPicPr>
          <p:cNvPr id="4" name="Imagen 3"/>
          <p:cNvPicPr>
            <a:picLocks noChangeAspect="1"/>
          </p:cNvPicPr>
          <p:nvPr/>
        </p:nvPicPr>
        <p:blipFill>
          <a:blip r:embed="rId2"/>
          <a:stretch>
            <a:fillRect/>
          </a:stretch>
        </p:blipFill>
        <p:spPr>
          <a:xfrm>
            <a:off x="1615613" y="1941094"/>
            <a:ext cx="3575635" cy="2277978"/>
          </a:xfrm>
          <a:prstGeom prst="rect">
            <a:avLst/>
          </a:prstGeom>
        </p:spPr>
      </p:pic>
      <p:pic>
        <p:nvPicPr>
          <p:cNvPr id="5" name="Imagen 4"/>
          <p:cNvPicPr>
            <a:picLocks noChangeAspect="1"/>
          </p:cNvPicPr>
          <p:nvPr/>
        </p:nvPicPr>
        <p:blipFill>
          <a:blip r:embed="rId3"/>
          <a:stretch>
            <a:fillRect/>
          </a:stretch>
        </p:blipFill>
        <p:spPr>
          <a:xfrm>
            <a:off x="8384882" y="1921961"/>
            <a:ext cx="2752725" cy="2276476"/>
          </a:xfrm>
          <a:prstGeom prst="rect">
            <a:avLst/>
          </a:prstGeom>
        </p:spPr>
      </p:pic>
      <p:sp>
        <p:nvSpPr>
          <p:cNvPr id="6" name="Rectángulo 5"/>
          <p:cNvSpPr/>
          <p:nvPr/>
        </p:nvSpPr>
        <p:spPr>
          <a:xfrm>
            <a:off x="5406189" y="1941094"/>
            <a:ext cx="2874794" cy="2554545"/>
          </a:xfrm>
          <a:prstGeom prst="rect">
            <a:avLst/>
          </a:prstGeom>
        </p:spPr>
        <p:txBody>
          <a:bodyPr wrap="square">
            <a:spAutoFit/>
          </a:bodyPr>
          <a:lstStyle/>
          <a:p>
            <a:pPr algn="ctr"/>
            <a:r>
              <a:rPr lang="es-CO" sz="2400" b="1" dirty="0">
                <a:solidFill>
                  <a:srgbClr val="FF0000"/>
                </a:solidFill>
              </a:rPr>
              <a:t>En sus planes solo estaba </a:t>
            </a:r>
            <a:r>
              <a:rPr lang="es-CO" sz="2400" b="1" dirty="0" smtClean="0">
                <a:solidFill>
                  <a:srgbClr val="FF0000"/>
                </a:solidFill>
              </a:rPr>
              <a:t>“Hagámonos un </a:t>
            </a:r>
            <a:r>
              <a:rPr lang="es-CO" sz="2400" b="1" dirty="0">
                <a:solidFill>
                  <a:srgbClr val="FF0000"/>
                </a:solidFill>
              </a:rPr>
              <a:t>nombre</a:t>
            </a:r>
            <a:r>
              <a:rPr lang="es-CO" sz="2400" b="1" dirty="0" smtClean="0">
                <a:solidFill>
                  <a:srgbClr val="FF0000"/>
                </a:solidFill>
              </a:rPr>
              <a:t>”.</a:t>
            </a:r>
          </a:p>
          <a:p>
            <a:pPr algn="ctr"/>
            <a:r>
              <a:rPr lang="es-CO" sz="2400" b="1" dirty="0" smtClean="0">
                <a:solidFill>
                  <a:srgbClr val="FF0000"/>
                </a:solidFill>
              </a:rPr>
              <a:t>Hacerse famosos</a:t>
            </a:r>
            <a:r>
              <a:rPr lang="es-CO" sz="2400" dirty="0" smtClean="0"/>
              <a:t>. </a:t>
            </a:r>
            <a:r>
              <a:rPr lang="es-CO" sz="2400" b="1" dirty="0" smtClean="0">
                <a:solidFill>
                  <a:srgbClr val="FF0000"/>
                </a:solidFill>
              </a:rPr>
              <a:t>Menos tener a Dios entre ellos. </a:t>
            </a:r>
            <a:endParaRPr lang="es-CO" sz="2400" b="1" dirty="0">
              <a:solidFill>
                <a:srgbClr val="FF0000"/>
              </a:solidFill>
            </a:endParaRPr>
          </a:p>
          <a:p>
            <a:endParaRPr lang="es-CO" sz="1600" dirty="0"/>
          </a:p>
        </p:txBody>
      </p:sp>
    </p:spTree>
    <p:extLst>
      <p:ext uri="{BB962C8B-B14F-4D97-AF65-F5344CB8AC3E}">
        <p14:creationId xmlns:p14="http://schemas.microsoft.com/office/powerpoint/2010/main" val="1583667097"/>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85011" y="192506"/>
            <a:ext cx="11438021" cy="6665494"/>
          </a:xfrm>
          <a:solidFill>
            <a:schemeClr val="bg2"/>
          </a:solidFill>
          <a:scene3d>
            <a:camera prst="orthographicFront"/>
            <a:lightRig rig="threePt" dir="t"/>
          </a:scene3d>
          <a:sp3d>
            <a:bevelT prst="angle"/>
          </a:sp3d>
        </p:spPr>
        <p:txBody>
          <a:bodyPr>
            <a:normAutofit/>
          </a:bodyPr>
          <a:lstStyle/>
          <a:p>
            <a:pPr marL="0" indent="0">
              <a:buNone/>
            </a:pPr>
            <a:r>
              <a:rPr lang="es-CO" sz="3200" b="1" dirty="0"/>
              <a:t>La única guía segura para el hombre siempre fue la Palabra de Dios.</a:t>
            </a:r>
          </a:p>
          <a:p>
            <a:pPr lvl="1"/>
            <a:r>
              <a:rPr lang="es-CO" dirty="0"/>
              <a:t>V</a:t>
            </a:r>
            <a:r>
              <a:rPr lang="es-CO" dirty="0" smtClean="0"/>
              <a:t>amos </a:t>
            </a:r>
            <a:r>
              <a:rPr lang="es-CO" dirty="0"/>
              <a:t>a ver en que creía Abraham: </a:t>
            </a:r>
            <a:endParaRPr lang="es-CO" dirty="0" smtClean="0"/>
          </a:p>
          <a:p>
            <a:pPr lvl="1" algn="just"/>
            <a:r>
              <a:rPr lang="es-CO" dirty="0" smtClean="0">
                <a:solidFill>
                  <a:srgbClr val="FF0000"/>
                </a:solidFill>
              </a:rPr>
              <a:t>Génesis 12:8</a:t>
            </a:r>
            <a:r>
              <a:rPr lang="es-CO" dirty="0" smtClean="0"/>
              <a:t>, “De </a:t>
            </a:r>
            <a:r>
              <a:rPr lang="es-CO" dirty="0"/>
              <a:t>allí pasó a un monte al oriente de </a:t>
            </a:r>
            <a:r>
              <a:rPr lang="es-CO" dirty="0" err="1" smtClean="0"/>
              <a:t>Bet</a:t>
            </a:r>
            <a:r>
              <a:rPr lang="es-CO" dirty="0" smtClean="0"/>
              <a:t>-el, y </a:t>
            </a:r>
            <a:r>
              <a:rPr lang="es-CO" dirty="0"/>
              <a:t>plantó su tienda entre </a:t>
            </a:r>
            <a:r>
              <a:rPr lang="es-CO" dirty="0" err="1"/>
              <a:t>Bet</a:t>
            </a:r>
            <a:r>
              <a:rPr lang="es-CO" dirty="0"/>
              <a:t>-el al occidente y Hai al oriente; </a:t>
            </a:r>
            <a:r>
              <a:rPr lang="es-CO" b="1" dirty="0"/>
              <a:t>edificó en ese lugar un altar a Jehová, e invocó el nombre de </a:t>
            </a:r>
            <a:r>
              <a:rPr lang="es-CO" b="1" dirty="0" smtClean="0"/>
              <a:t>Jehová”.</a:t>
            </a:r>
          </a:p>
          <a:p>
            <a:pPr lvl="1" algn="just"/>
            <a:r>
              <a:rPr lang="es-CO" dirty="0" smtClean="0">
                <a:solidFill>
                  <a:srgbClr val="FF0000"/>
                </a:solidFill>
              </a:rPr>
              <a:t>Génesis 13:4</a:t>
            </a:r>
            <a:r>
              <a:rPr lang="es-CO" dirty="0" smtClean="0"/>
              <a:t>. “al </a:t>
            </a:r>
            <a:r>
              <a:rPr lang="es-CO" dirty="0"/>
              <a:t>lugar del altar que antes había edificado; e </a:t>
            </a:r>
            <a:r>
              <a:rPr lang="es-CO" b="1" dirty="0"/>
              <a:t>invocó allí Abram el nombre de </a:t>
            </a:r>
            <a:r>
              <a:rPr lang="es-CO" b="1" dirty="0" smtClean="0"/>
              <a:t>Jehová</a:t>
            </a:r>
            <a:r>
              <a:rPr lang="es-CO" dirty="0" smtClean="0"/>
              <a:t>”. </a:t>
            </a:r>
          </a:p>
          <a:p>
            <a:pPr lvl="1" algn="just"/>
            <a:r>
              <a:rPr lang="es-CO" dirty="0" smtClean="0">
                <a:solidFill>
                  <a:srgbClr val="FF0000"/>
                </a:solidFill>
              </a:rPr>
              <a:t>Génesis 13:18</a:t>
            </a:r>
            <a:r>
              <a:rPr lang="es-CO" dirty="0" smtClean="0"/>
              <a:t>. “Así </a:t>
            </a:r>
            <a:r>
              <a:rPr lang="es-CO" dirty="0"/>
              <a:t>pues, Abram levantó su tienda, se fue y habitó en el encinar de Mamre, que está en </a:t>
            </a:r>
            <a:r>
              <a:rPr lang="es-CO" dirty="0" smtClean="0"/>
              <a:t>Hebrón, donde </a:t>
            </a:r>
            <a:r>
              <a:rPr lang="es-CO" b="1" dirty="0"/>
              <a:t>edificó un altar a </a:t>
            </a:r>
            <a:r>
              <a:rPr lang="es-CO" b="1" dirty="0" smtClean="0"/>
              <a:t>Jehová</a:t>
            </a:r>
            <a:r>
              <a:rPr lang="es-CO" dirty="0" smtClean="0"/>
              <a:t>”.</a:t>
            </a:r>
          </a:p>
          <a:p>
            <a:pPr lvl="1" algn="just"/>
            <a:r>
              <a:rPr lang="es-CO" dirty="0" smtClean="0">
                <a:solidFill>
                  <a:srgbClr val="FF0000"/>
                </a:solidFill>
              </a:rPr>
              <a:t>Génesis 15:6</a:t>
            </a:r>
            <a:r>
              <a:rPr lang="es-CO" dirty="0" smtClean="0"/>
              <a:t>. “</a:t>
            </a:r>
            <a:r>
              <a:rPr lang="es-CO" b="1" dirty="0" smtClean="0"/>
              <a:t>Abram</a:t>
            </a:r>
            <a:r>
              <a:rPr lang="es-CO" dirty="0" smtClean="0"/>
              <a:t> </a:t>
            </a:r>
            <a:r>
              <a:rPr lang="es-CO" b="1" dirty="0"/>
              <a:t>creyó a Jehová y le fue contado por </a:t>
            </a:r>
            <a:r>
              <a:rPr lang="es-CO" b="1" dirty="0" smtClean="0"/>
              <a:t>justicia</a:t>
            </a:r>
            <a:r>
              <a:rPr lang="es-CO" dirty="0" smtClean="0"/>
              <a:t>”.</a:t>
            </a:r>
          </a:p>
          <a:p>
            <a:pPr lvl="1" algn="just"/>
            <a:r>
              <a:rPr lang="es-CO" dirty="0" smtClean="0">
                <a:solidFill>
                  <a:srgbClr val="FF0000"/>
                </a:solidFill>
              </a:rPr>
              <a:t>Romanos </a:t>
            </a:r>
            <a:r>
              <a:rPr lang="es-CO" dirty="0">
                <a:solidFill>
                  <a:srgbClr val="FF0000"/>
                </a:solidFill>
              </a:rPr>
              <a:t>4:3</a:t>
            </a:r>
            <a:r>
              <a:rPr lang="es-CO" dirty="0"/>
              <a:t>. </a:t>
            </a:r>
            <a:r>
              <a:rPr lang="es-CO" dirty="0" smtClean="0"/>
              <a:t>“pues </a:t>
            </a:r>
            <a:r>
              <a:rPr lang="es-CO" dirty="0"/>
              <a:t>¿</a:t>
            </a:r>
            <a:r>
              <a:rPr lang="es-CO" b="1" dirty="0"/>
              <a:t>qué dice la Escritura?: "Creyó Abraham a Dios y le fue contado por </a:t>
            </a:r>
            <a:r>
              <a:rPr lang="es-CO" b="1" dirty="0" smtClean="0"/>
              <a:t>justicia</a:t>
            </a:r>
            <a:r>
              <a:rPr lang="es-CO" dirty="0" smtClean="0"/>
              <a:t>”.</a:t>
            </a:r>
            <a:endParaRPr lang="es-CO" dirty="0"/>
          </a:p>
          <a:p>
            <a:pPr algn="just"/>
            <a:r>
              <a:rPr lang="es-CO" sz="2400" dirty="0"/>
              <a:t>Es muy claro en lo que Él creía, los sacrificios en el Altar que simbolizaban a Cristo, creyó y le fue contada por Justicia </a:t>
            </a:r>
            <a:r>
              <a:rPr lang="es-CO" sz="2400" b="1" dirty="0"/>
              <a:t>(la Justicia de Cristo) Abraham fue salvo por la misma fe y gracia de Adán y Eva, la misma de Abel, la misma de Noé</a:t>
            </a:r>
            <a:r>
              <a:rPr lang="es-CO" sz="2400" dirty="0"/>
              <a:t>. Abraham obedeció lo mismo que obedecieron los nombrados anteriormente, porque creyeron y amaban a Dios.</a:t>
            </a:r>
          </a:p>
        </p:txBody>
      </p:sp>
    </p:spTree>
    <p:extLst>
      <p:ext uri="{BB962C8B-B14F-4D97-AF65-F5344CB8AC3E}">
        <p14:creationId xmlns:p14="http://schemas.microsoft.com/office/powerpoint/2010/main" val="4229925657"/>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93634" y="330201"/>
            <a:ext cx="5960165" cy="3584074"/>
          </a:xfrm>
        </p:spPr>
        <p:txBody>
          <a:bodyPr>
            <a:normAutofit lnSpcReduction="10000"/>
          </a:bodyPr>
          <a:lstStyle/>
          <a:p>
            <a:pPr marL="0" indent="0">
              <a:buNone/>
            </a:pPr>
            <a:r>
              <a:rPr lang="es-CO" sz="3600" b="1" dirty="0" smtClean="0"/>
              <a:t>Quinta “dispensación”, La Ley: </a:t>
            </a:r>
          </a:p>
          <a:p>
            <a:pPr algn="just"/>
            <a:r>
              <a:rPr lang="es-CO" dirty="0" smtClean="0"/>
              <a:t>Otro error de estas corrientes cristianas, ellos dicen: “Desde Moisés a Jesús, el ser humano sólo podría acercarse a Dios a través del cumplimiento de la ley mosaica. Ésta, dada su condición de perfecta, fue imposible de cumplir; en ella se revela el pecado y la maldición del mismo.” </a:t>
            </a:r>
          </a:p>
        </p:txBody>
      </p:sp>
      <p:pic>
        <p:nvPicPr>
          <p:cNvPr id="4" name="Imagen 3"/>
          <p:cNvPicPr>
            <a:picLocks noChangeAspect="1"/>
          </p:cNvPicPr>
          <p:nvPr/>
        </p:nvPicPr>
        <p:blipFill>
          <a:blip r:embed="rId2"/>
          <a:stretch>
            <a:fillRect/>
          </a:stretch>
        </p:blipFill>
        <p:spPr>
          <a:xfrm>
            <a:off x="368967" y="330200"/>
            <a:ext cx="4738765" cy="3584074"/>
          </a:xfrm>
          <a:prstGeom prst="rect">
            <a:avLst/>
          </a:prstGeom>
        </p:spPr>
      </p:pic>
      <p:sp>
        <p:nvSpPr>
          <p:cNvPr id="5" name="Rectángulo 4"/>
          <p:cNvSpPr/>
          <p:nvPr/>
        </p:nvSpPr>
        <p:spPr>
          <a:xfrm>
            <a:off x="368967" y="4180344"/>
            <a:ext cx="11502191" cy="2677656"/>
          </a:xfrm>
          <a:prstGeom prst="rect">
            <a:avLst/>
          </a:prstGeom>
          <a:solidFill>
            <a:schemeClr val="accent3">
              <a:lumMod val="20000"/>
              <a:lumOff val="80000"/>
            </a:schemeClr>
          </a:solidFill>
          <a:scene3d>
            <a:camera prst="orthographicFront"/>
            <a:lightRig rig="threePt" dir="t"/>
          </a:scene3d>
          <a:sp3d>
            <a:bevelT prst="slope"/>
          </a:sp3d>
        </p:spPr>
        <p:txBody>
          <a:bodyPr wrap="square">
            <a:spAutoFit/>
          </a:bodyPr>
          <a:lstStyle/>
          <a:p>
            <a:pPr algn="just"/>
            <a:r>
              <a:rPr lang="es-CO" sz="2800" dirty="0" smtClean="0"/>
              <a:t>Pero ya </a:t>
            </a:r>
            <a:r>
              <a:rPr lang="es-CO" sz="2800" dirty="0"/>
              <a:t>hemos visto que desde la caída del hombre la </a:t>
            </a:r>
            <a:r>
              <a:rPr lang="es-CO" sz="2800" dirty="0" smtClean="0"/>
              <a:t>única forma </a:t>
            </a:r>
            <a:r>
              <a:rPr lang="es-CO" sz="2800" dirty="0"/>
              <a:t>de acercarse a Dios fue a través del sistema de sacrificios, </a:t>
            </a:r>
            <a:r>
              <a:rPr lang="es-CO" sz="2800" dirty="0" smtClean="0"/>
              <a:t>que </a:t>
            </a:r>
            <a:r>
              <a:rPr lang="es-CO" sz="2800" dirty="0"/>
              <a:t>simbolizan al Cordero de Dios que quita el pecado del mundo, a saber, </a:t>
            </a:r>
            <a:r>
              <a:rPr lang="es-CO" sz="2800" dirty="0" smtClean="0"/>
              <a:t>Jesús, y no a través de la ley.  </a:t>
            </a:r>
          </a:p>
          <a:p>
            <a:pPr algn="just"/>
            <a:r>
              <a:rPr lang="es-CO" sz="2800" dirty="0" smtClean="0"/>
              <a:t>“</a:t>
            </a:r>
            <a:r>
              <a:rPr lang="es-CO" sz="2800" b="1" dirty="0"/>
              <a:t>Toda buena dádiva y todo don perfecto desciende de lo alto, del Padre de las luces, </a:t>
            </a:r>
            <a:r>
              <a:rPr lang="es-CO" sz="2800" b="1" u="sng" dirty="0"/>
              <a:t>en el cual no hay mudanza, ni sombra de variación</a:t>
            </a:r>
            <a:r>
              <a:rPr lang="es-CO" sz="2800" b="1" dirty="0"/>
              <a:t>.</a:t>
            </a:r>
            <a:r>
              <a:rPr lang="es-CO" sz="2800" dirty="0"/>
              <a:t>” </a:t>
            </a:r>
            <a:r>
              <a:rPr lang="es-CO" sz="2800" dirty="0">
                <a:solidFill>
                  <a:srgbClr val="FF0000"/>
                </a:solidFill>
              </a:rPr>
              <a:t>Santiago 1:17</a:t>
            </a:r>
          </a:p>
        </p:txBody>
      </p:sp>
    </p:spTree>
    <p:extLst>
      <p:ext uri="{BB962C8B-B14F-4D97-AF65-F5344CB8AC3E}">
        <p14:creationId xmlns:p14="http://schemas.microsoft.com/office/powerpoint/2010/main" val="234234520"/>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0842" y="417095"/>
            <a:ext cx="11518232" cy="6192252"/>
          </a:xfrm>
          <a:solidFill>
            <a:schemeClr val="accent1">
              <a:lumMod val="20000"/>
              <a:lumOff val="80000"/>
            </a:schemeClr>
          </a:solidFill>
          <a:scene3d>
            <a:camera prst="orthographicFront"/>
            <a:lightRig rig="threePt" dir="t"/>
          </a:scene3d>
          <a:sp3d>
            <a:bevelT prst="slope"/>
          </a:sp3d>
        </p:spPr>
        <p:txBody>
          <a:bodyPr>
            <a:normAutofit fontScale="92500" lnSpcReduction="10000"/>
          </a:bodyPr>
          <a:lstStyle/>
          <a:p>
            <a:pPr algn="just"/>
            <a:r>
              <a:rPr lang="es-CO" sz="3200" dirty="0" smtClean="0"/>
              <a:t>“Porque yo, el SEÑOR, </a:t>
            </a:r>
            <a:r>
              <a:rPr lang="es-CO" sz="3200" u="sng" dirty="0" smtClean="0"/>
              <a:t>no cambio</a:t>
            </a:r>
            <a:r>
              <a:rPr lang="es-CO" sz="3200" dirty="0" smtClean="0"/>
              <a:t>; por eso vosotros, oh hijos de Jacob, no habéis sido consumidos.” </a:t>
            </a:r>
            <a:r>
              <a:rPr lang="es-CO" sz="3200" dirty="0" smtClean="0">
                <a:solidFill>
                  <a:srgbClr val="FF0000"/>
                </a:solidFill>
              </a:rPr>
              <a:t>Malaquías 3:6</a:t>
            </a:r>
          </a:p>
          <a:p>
            <a:endParaRPr lang="es-CO" sz="3200" dirty="0" smtClean="0"/>
          </a:p>
          <a:p>
            <a:pPr algn="just"/>
            <a:r>
              <a:rPr lang="es-CO" sz="3200" dirty="0" smtClean="0"/>
              <a:t>“El consejo del SEÑOR </a:t>
            </a:r>
            <a:r>
              <a:rPr lang="es-CO" sz="3200" u="sng" dirty="0" smtClean="0"/>
              <a:t>permanece para siempre</a:t>
            </a:r>
            <a:r>
              <a:rPr lang="es-CO" sz="3200" dirty="0" smtClean="0"/>
              <a:t>, los designios de su corazón de generación en generación.” </a:t>
            </a:r>
            <a:r>
              <a:rPr lang="es-CO" sz="3200" dirty="0" smtClean="0">
                <a:solidFill>
                  <a:srgbClr val="FF0000"/>
                </a:solidFill>
              </a:rPr>
              <a:t>Salmo 33:11.</a:t>
            </a:r>
          </a:p>
          <a:p>
            <a:endParaRPr lang="es-CO" sz="3200" dirty="0" smtClean="0"/>
          </a:p>
          <a:p>
            <a:pPr algn="just"/>
            <a:r>
              <a:rPr lang="es-CO" sz="3200" dirty="0" smtClean="0"/>
              <a:t>“</a:t>
            </a:r>
            <a:r>
              <a:rPr lang="es-CO" sz="3200" i="1" dirty="0" smtClean="0"/>
              <a:t>con la esperanza de vida eterna, la cual Dios, que no miente, prometió desde los tiempos eternos</a:t>
            </a:r>
            <a:r>
              <a:rPr lang="es-CO" sz="3200" dirty="0" smtClean="0"/>
              <a:t>,” </a:t>
            </a:r>
            <a:r>
              <a:rPr lang="es-CO" sz="3200" dirty="0" smtClean="0">
                <a:solidFill>
                  <a:srgbClr val="FF0000"/>
                </a:solidFill>
              </a:rPr>
              <a:t>Tito 1:2</a:t>
            </a:r>
          </a:p>
          <a:p>
            <a:pPr algn="just"/>
            <a:endParaRPr lang="es-CO" sz="3200" dirty="0" smtClean="0"/>
          </a:p>
          <a:p>
            <a:pPr algn="just"/>
            <a:r>
              <a:rPr lang="es-CO" sz="3200" dirty="0" smtClean="0"/>
              <a:t>“No olvidaré mi pacto ni mudaré lo que ha salido de mis labios”. </a:t>
            </a:r>
            <a:r>
              <a:rPr lang="es-CO" sz="3200" dirty="0" smtClean="0">
                <a:solidFill>
                  <a:srgbClr val="FF0000"/>
                </a:solidFill>
              </a:rPr>
              <a:t>Sal.89:34. </a:t>
            </a:r>
            <a:r>
              <a:rPr lang="es-CO" sz="3200" dirty="0" smtClean="0"/>
              <a:t>La salvación en el A.T. era a través de la fe en Cristo, lo mismo que enseña el N.T. Hoy. </a:t>
            </a:r>
            <a:r>
              <a:rPr lang="es-CO" sz="3200" dirty="0" smtClean="0">
                <a:solidFill>
                  <a:srgbClr val="FF0000"/>
                </a:solidFill>
              </a:rPr>
              <a:t>Hech. 4:12</a:t>
            </a:r>
            <a:r>
              <a:rPr lang="es-CO" sz="3200" dirty="0" smtClean="0"/>
              <a:t>:  “</a:t>
            </a:r>
            <a:r>
              <a:rPr lang="es-CO" sz="3200" i="1" dirty="0" smtClean="0"/>
              <a:t>Y </a:t>
            </a:r>
            <a:r>
              <a:rPr lang="es-CO" sz="3200" i="1" dirty="0"/>
              <a:t>en ningún otro hay salvación; porque no hay otro nombre bajo el cielo, dado a los hombres, en que podamos ser </a:t>
            </a:r>
            <a:r>
              <a:rPr lang="es-CO" sz="3200" i="1" dirty="0" smtClean="0"/>
              <a:t>salvos</a:t>
            </a:r>
            <a:r>
              <a:rPr lang="es-CO" sz="3200" dirty="0" smtClean="0"/>
              <a:t>”. </a:t>
            </a:r>
          </a:p>
          <a:p>
            <a:endParaRPr lang="es-CO" dirty="0"/>
          </a:p>
        </p:txBody>
      </p:sp>
    </p:spTree>
    <p:extLst>
      <p:ext uri="{BB962C8B-B14F-4D97-AF65-F5344CB8AC3E}">
        <p14:creationId xmlns:p14="http://schemas.microsoft.com/office/powerpoint/2010/main" val="2410761532"/>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491789" y="240632"/>
            <a:ext cx="6958263" cy="3256547"/>
          </a:xfrm>
        </p:spPr>
        <p:txBody>
          <a:bodyPr>
            <a:normAutofit/>
          </a:bodyPr>
          <a:lstStyle/>
          <a:p>
            <a:pPr marL="0" indent="0">
              <a:buNone/>
            </a:pPr>
            <a:r>
              <a:rPr lang="es-CO" sz="3500" b="1" dirty="0" smtClean="0"/>
              <a:t>¿</a:t>
            </a:r>
            <a:r>
              <a:rPr lang="es-CO" sz="3500" b="1" dirty="0"/>
              <a:t>La promesa acaso ha cambiado?</a:t>
            </a:r>
            <a:br>
              <a:rPr lang="es-CO" sz="3500" b="1" dirty="0"/>
            </a:br>
            <a:endParaRPr lang="es-CO" sz="3500" b="1" dirty="0"/>
          </a:p>
          <a:p>
            <a:pPr marL="0" indent="0">
              <a:buNone/>
            </a:pPr>
            <a:r>
              <a:rPr lang="es-CO" sz="3300" b="1" dirty="0" smtClean="0"/>
              <a:t>Moisés y Cristo: </a:t>
            </a:r>
            <a:r>
              <a:rPr lang="es-CO" dirty="0" smtClean="0"/>
              <a:t>Moisés tenía muy claro en quien creía, si miramos bien Éxodo 12, vamos a ver que por Mandato de Dios, Moisés debía enseñar al pueblo acerca del sacrificio del Cordero Pascual que apuntaba a Cristo. </a:t>
            </a:r>
            <a:endParaRPr lang="es-CO" dirty="0"/>
          </a:p>
        </p:txBody>
      </p:sp>
      <p:pic>
        <p:nvPicPr>
          <p:cNvPr id="4" name="Imagen 3"/>
          <p:cNvPicPr>
            <a:picLocks noChangeAspect="1"/>
          </p:cNvPicPr>
          <p:nvPr/>
        </p:nvPicPr>
        <p:blipFill>
          <a:blip r:embed="rId2"/>
          <a:stretch>
            <a:fillRect/>
          </a:stretch>
        </p:blipFill>
        <p:spPr>
          <a:xfrm>
            <a:off x="677779" y="240632"/>
            <a:ext cx="3396916" cy="3256548"/>
          </a:xfrm>
          <a:prstGeom prst="rect">
            <a:avLst/>
          </a:prstGeom>
        </p:spPr>
      </p:pic>
      <p:sp>
        <p:nvSpPr>
          <p:cNvPr id="6" name="Rectángulo 5"/>
          <p:cNvSpPr/>
          <p:nvPr/>
        </p:nvSpPr>
        <p:spPr>
          <a:xfrm>
            <a:off x="320842" y="3749457"/>
            <a:ext cx="11341769" cy="3108543"/>
          </a:xfrm>
          <a:prstGeom prst="rect">
            <a:avLst/>
          </a:prstGeom>
          <a:solidFill>
            <a:schemeClr val="bg2"/>
          </a:solidFill>
          <a:scene3d>
            <a:camera prst="orthographicFront"/>
            <a:lightRig rig="threePt" dir="t"/>
          </a:scene3d>
          <a:sp3d>
            <a:bevelT prst="slope"/>
          </a:sp3d>
        </p:spPr>
        <p:txBody>
          <a:bodyPr wrap="square">
            <a:spAutoFit/>
          </a:bodyPr>
          <a:lstStyle/>
          <a:p>
            <a:pPr algn="just"/>
            <a:r>
              <a:rPr lang="es-CO" sz="2800" dirty="0"/>
              <a:t>L</a:t>
            </a:r>
            <a:r>
              <a:rPr lang="es-CO" sz="2800" dirty="0" smtClean="0"/>
              <a:t>a </a:t>
            </a:r>
            <a:r>
              <a:rPr lang="es-CO" sz="2800" dirty="0"/>
              <a:t>señal de liberación del pueblo de Dios de mano de los Egipcios fue la sangre del Cordero </a:t>
            </a:r>
            <a:r>
              <a:rPr lang="es-CO" sz="2800" dirty="0" smtClean="0"/>
              <a:t>puesta en el dintel de la puerta, </a:t>
            </a:r>
            <a:r>
              <a:rPr lang="es-CO" sz="2800" dirty="0" smtClean="0">
                <a:solidFill>
                  <a:srgbClr val="FF0000"/>
                </a:solidFill>
              </a:rPr>
              <a:t>Éxodo </a:t>
            </a:r>
            <a:r>
              <a:rPr lang="es-CO" sz="2800" dirty="0">
                <a:solidFill>
                  <a:srgbClr val="FF0000"/>
                </a:solidFill>
              </a:rPr>
              <a:t>12:13</a:t>
            </a:r>
            <a:r>
              <a:rPr lang="es-CO" sz="2800" dirty="0"/>
              <a:t>. Así mismo era la señal para que ninguna de la plaga final no tocara a aquellos que sacrificaran al Cordero. Cuando ellos entendieron lo que significaba, los que creyeron fueron salvos por gracia </a:t>
            </a:r>
            <a:r>
              <a:rPr lang="es-CO" sz="2800" dirty="0" smtClean="0"/>
              <a:t>que representaba la sangre, y </a:t>
            </a:r>
            <a:r>
              <a:rPr lang="es-CO" sz="2800" dirty="0"/>
              <a:t>según las Escrituras, muchos egipcios se unieron. Por lo tanto </a:t>
            </a:r>
            <a:r>
              <a:rPr lang="es-CO" sz="2800" dirty="0" smtClean="0"/>
              <a:t>el </a:t>
            </a:r>
            <a:r>
              <a:rPr lang="es-CO" sz="2800" dirty="0" err="1" smtClean="0"/>
              <a:t>unoco</a:t>
            </a:r>
            <a:r>
              <a:rPr lang="es-CO" sz="2800" dirty="0" smtClean="0"/>
              <a:t> Camino para ir al Padre es Cristo, nada más. </a:t>
            </a:r>
            <a:endParaRPr lang="es-CO" sz="2800" dirty="0"/>
          </a:p>
        </p:txBody>
      </p:sp>
    </p:spTree>
    <p:extLst>
      <p:ext uri="{BB962C8B-B14F-4D97-AF65-F5344CB8AC3E}">
        <p14:creationId xmlns:p14="http://schemas.microsoft.com/office/powerpoint/2010/main" val="1216160143"/>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1078664"/>
          </a:xfrm>
        </p:spPr>
        <p:txBody>
          <a:bodyPr>
            <a:normAutofit fontScale="90000"/>
          </a:bodyPr>
          <a:lstStyle/>
          <a:p>
            <a:pPr algn="just"/>
            <a:r>
              <a:rPr lang="es-CO" b="1" i="1" dirty="0"/>
              <a:t>V</a:t>
            </a:r>
            <a:r>
              <a:rPr lang="es-CO" b="1" i="1" dirty="0" smtClean="0"/>
              <a:t>eamos estos textos del AT, como del NT, para ver si la “Ley de Moisés” provino de él mismo o de Dios.</a:t>
            </a:r>
            <a:endParaRPr lang="es-CO" b="1" i="1" dirty="0"/>
          </a:p>
        </p:txBody>
      </p:sp>
      <p:sp>
        <p:nvSpPr>
          <p:cNvPr id="3" name="Marcador de contenido 2"/>
          <p:cNvSpPr>
            <a:spLocks noGrp="1"/>
          </p:cNvSpPr>
          <p:nvPr>
            <p:ph idx="1"/>
          </p:nvPr>
        </p:nvSpPr>
        <p:spPr>
          <a:xfrm>
            <a:off x="288758" y="1604212"/>
            <a:ext cx="11614484" cy="5253788"/>
          </a:xfrm>
          <a:solidFill>
            <a:schemeClr val="accent3">
              <a:lumMod val="20000"/>
              <a:lumOff val="80000"/>
            </a:schemeClr>
          </a:solidFill>
          <a:scene3d>
            <a:camera prst="orthographicFront"/>
            <a:lightRig rig="threePt" dir="t"/>
          </a:scene3d>
          <a:sp3d>
            <a:bevelT prst="slope"/>
          </a:sp3d>
        </p:spPr>
        <p:txBody>
          <a:bodyPr>
            <a:normAutofit/>
          </a:bodyPr>
          <a:lstStyle/>
          <a:p>
            <a:pPr algn="just"/>
            <a:r>
              <a:rPr lang="es-CO" dirty="0" smtClean="0"/>
              <a:t>“</a:t>
            </a:r>
            <a:r>
              <a:rPr lang="es-CO" i="1" dirty="0" smtClean="0"/>
              <a:t>Porque si creyeseis a Moisés, me creeríais a mí, porque de mí escribió él. Pero si no creéis a sus escritos, ¿cómo creeréis a mis palabras</a:t>
            </a:r>
            <a:r>
              <a:rPr lang="es-CO" dirty="0" smtClean="0"/>
              <a:t>?” </a:t>
            </a:r>
            <a:r>
              <a:rPr lang="es-CO" dirty="0" smtClean="0">
                <a:solidFill>
                  <a:srgbClr val="FF0000"/>
                </a:solidFill>
              </a:rPr>
              <a:t>Juan 5:46-4.</a:t>
            </a:r>
          </a:p>
          <a:p>
            <a:pPr algn="just"/>
            <a:r>
              <a:rPr lang="es-CO" dirty="0" smtClean="0"/>
              <a:t>“</a:t>
            </a:r>
            <a:r>
              <a:rPr lang="es-CO" i="1" u="sng" dirty="0" smtClean="0"/>
              <a:t>Dios habló</a:t>
            </a:r>
            <a:r>
              <a:rPr lang="es-CO" i="1" dirty="0" smtClean="0"/>
              <a:t> todas estas palabras</a:t>
            </a:r>
            <a:r>
              <a:rPr lang="es-CO" dirty="0" smtClean="0"/>
              <a:t>” </a:t>
            </a:r>
            <a:r>
              <a:rPr lang="es-CO" dirty="0" smtClean="0">
                <a:solidFill>
                  <a:srgbClr val="FF0000"/>
                </a:solidFill>
              </a:rPr>
              <a:t>Éxodo 20:1</a:t>
            </a:r>
            <a:r>
              <a:rPr lang="es-CO" dirty="0" smtClean="0"/>
              <a:t>, refiriéndose a los 10 mandamientos.</a:t>
            </a:r>
          </a:p>
          <a:p>
            <a:pPr algn="just"/>
            <a:r>
              <a:rPr lang="es-CO" dirty="0" smtClean="0"/>
              <a:t>“</a:t>
            </a:r>
            <a:r>
              <a:rPr lang="es-CO" i="1" dirty="0" smtClean="0"/>
              <a:t>Vosotros mismos habéis visto lo que hablé desde lo </a:t>
            </a:r>
            <a:r>
              <a:rPr lang="es-CO" i="1" u="sng" dirty="0" smtClean="0"/>
              <a:t>alto del Cielo</a:t>
            </a:r>
            <a:r>
              <a:rPr lang="es-CO" dirty="0" smtClean="0"/>
              <a:t>” </a:t>
            </a:r>
            <a:r>
              <a:rPr lang="es-CO" dirty="0" smtClean="0">
                <a:solidFill>
                  <a:srgbClr val="FF0000"/>
                </a:solidFill>
              </a:rPr>
              <a:t>Éxodo 20:22</a:t>
            </a:r>
            <a:r>
              <a:rPr lang="es-CO" dirty="0" smtClean="0"/>
              <a:t>. -Los 10 mandamientos.</a:t>
            </a:r>
          </a:p>
          <a:p>
            <a:pPr algn="just"/>
            <a:r>
              <a:rPr lang="es-CO" dirty="0" smtClean="0"/>
              <a:t>“</a:t>
            </a:r>
            <a:r>
              <a:rPr lang="es-CO" i="1" dirty="0" smtClean="0"/>
              <a:t>Y </a:t>
            </a:r>
            <a:r>
              <a:rPr lang="es-CO" i="1" u="sng" dirty="0" smtClean="0"/>
              <a:t>dio a Moisés</a:t>
            </a:r>
            <a:r>
              <a:rPr lang="es-CO" i="1" dirty="0" smtClean="0"/>
              <a:t>, cuando acabó de hablar con él en el monte de Sinaí, dos tablas del testimonio, tablas de piedra escritas con el dedo de Dios.</a:t>
            </a:r>
            <a:r>
              <a:rPr lang="es-CO" dirty="0" smtClean="0"/>
              <a:t>” </a:t>
            </a:r>
            <a:r>
              <a:rPr lang="es-CO" dirty="0" smtClean="0">
                <a:solidFill>
                  <a:srgbClr val="FF0000"/>
                </a:solidFill>
              </a:rPr>
              <a:t>Éxodo 31:18</a:t>
            </a:r>
            <a:r>
              <a:rPr lang="es-CO" dirty="0" smtClean="0"/>
              <a:t>. Los 10 Mandamientos.</a:t>
            </a:r>
          </a:p>
          <a:p>
            <a:pPr algn="just"/>
            <a:r>
              <a:rPr lang="es-CO" dirty="0"/>
              <a:t>“</a:t>
            </a:r>
            <a:r>
              <a:rPr lang="es-CO" i="1" dirty="0"/>
              <a:t>Altar de tierra harás </a:t>
            </a:r>
            <a:r>
              <a:rPr lang="es-CO" i="1" u="sng" dirty="0"/>
              <a:t>para mí</a:t>
            </a:r>
            <a:r>
              <a:rPr lang="es-CO" i="1" dirty="0"/>
              <a:t>, y sacrificarás sobre él tus holocaustos y tus ofrendas de paz, tus ovejas y tus vacas; en todo lugar donde yo hiciere que esté la memoria de mi nombre, vendré a ti y te bendeciré</a:t>
            </a:r>
            <a:r>
              <a:rPr lang="es-CO" dirty="0"/>
              <a:t>.” </a:t>
            </a:r>
            <a:r>
              <a:rPr lang="es-CO" dirty="0">
                <a:solidFill>
                  <a:srgbClr val="FF0000"/>
                </a:solidFill>
              </a:rPr>
              <a:t>Éxodo 20:24</a:t>
            </a:r>
          </a:p>
          <a:p>
            <a:pPr algn="just"/>
            <a:endParaRPr lang="es-CO" dirty="0" smtClean="0"/>
          </a:p>
        </p:txBody>
      </p:sp>
    </p:spTree>
    <p:extLst>
      <p:ext uri="{BB962C8B-B14F-4D97-AF65-F5344CB8AC3E}">
        <p14:creationId xmlns:p14="http://schemas.microsoft.com/office/powerpoint/2010/main" val="877480192"/>
      </p:ext>
    </p:extLst>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88758" y="368968"/>
            <a:ext cx="11582399" cy="6489032"/>
          </a:xfrm>
          <a:solidFill>
            <a:schemeClr val="bg2"/>
          </a:solidFill>
          <a:scene3d>
            <a:camera prst="orthographicFront"/>
            <a:lightRig rig="threePt" dir="t"/>
          </a:scene3d>
          <a:sp3d>
            <a:bevelT prst="slope"/>
          </a:sp3d>
        </p:spPr>
        <p:txBody>
          <a:bodyPr>
            <a:normAutofit/>
          </a:bodyPr>
          <a:lstStyle/>
          <a:p>
            <a:pPr algn="just"/>
            <a:r>
              <a:rPr lang="es-CO" dirty="0" smtClean="0"/>
              <a:t>“</a:t>
            </a:r>
            <a:r>
              <a:rPr lang="es-CO" i="1" dirty="0"/>
              <a:t>Llamó Jehová a Moisés, y habló con él desde el tabernáculo de reunión, diciendo: Habla a los hijos de Israel y diles: Cuando alguno de entre vosotros ofrece ofrenda a Jehová, de ganado vacuno u ovejuno haréis vuestra ofrenda</a:t>
            </a:r>
            <a:r>
              <a:rPr lang="es-CO" dirty="0"/>
              <a:t>.” </a:t>
            </a:r>
            <a:r>
              <a:rPr lang="es-CO" dirty="0">
                <a:solidFill>
                  <a:srgbClr val="FF0000"/>
                </a:solidFill>
              </a:rPr>
              <a:t>Levítico </a:t>
            </a:r>
            <a:r>
              <a:rPr lang="es-CO" dirty="0" smtClean="0">
                <a:solidFill>
                  <a:srgbClr val="FF0000"/>
                </a:solidFill>
              </a:rPr>
              <a:t>1:1-2</a:t>
            </a:r>
          </a:p>
          <a:p>
            <a:pPr algn="just"/>
            <a:endParaRPr lang="es-CO" i="1" dirty="0" smtClean="0"/>
          </a:p>
          <a:p>
            <a:pPr algn="just"/>
            <a:r>
              <a:rPr lang="es-CO" i="1" dirty="0" smtClean="0"/>
              <a:t>Habló </a:t>
            </a:r>
            <a:r>
              <a:rPr lang="es-CO" i="1" dirty="0"/>
              <a:t>Jehová a Moisés, diciendo: Habla a los hijos de Israel y diles: Cuando alguna persona pecare por yerro en alguno de los mandamientos de Jehová sobre cosas que no se han de hacer, e hiciere alguna de ellas; si el sacerdote ungido pecare según el pecado del pueblo, ofrecerá a Jehová, por su pecado que habrá cometido, un becerro sin defecto para expiación.” </a:t>
            </a:r>
            <a:r>
              <a:rPr lang="es-CO" dirty="0">
                <a:solidFill>
                  <a:srgbClr val="FF0000"/>
                </a:solidFill>
              </a:rPr>
              <a:t>Levítico </a:t>
            </a:r>
            <a:r>
              <a:rPr lang="es-CO" dirty="0" smtClean="0">
                <a:solidFill>
                  <a:srgbClr val="FF0000"/>
                </a:solidFill>
              </a:rPr>
              <a:t>4:1-3</a:t>
            </a:r>
          </a:p>
          <a:p>
            <a:pPr algn="just"/>
            <a:endParaRPr lang="es-CO" i="1" dirty="0" smtClean="0"/>
          </a:p>
          <a:p>
            <a:pPr algn="just"/>
            <a:r>
              <a:rPr lang="es-CO" i="1" dirty="0" smtClean="0"/>
              <a:t>“</a:t>
            </a:r>
            <a:r>
              <a:rPr lang="es-CO" i="1" dirty="0"/>
              <a:t>Podemos seguir citando todos los textos del libro de Levítico, si ustedes se fijan y lo leen en sus Biblias, hay una declaración repetida en cada capítulo: “Habló </a:t>
            </a:r>
            <a:r>
              <a:rPr lang="es-CO" i="1" dirty="0" err="1"/>
              <a:t>Jehova</a:t>
            </a:r>
            <a:r>
              <a:rPr lang="es-CO" i="1" dirty="0"/>
              <a:t> a Moisés”, cada cosa que Moisés habló fue ordenada por Dios “Esto es lo que ha ordenado Jehová” </a:t>
            </a:r>
            <a:r>
              <a:rPr lang="es-CO" dirty="0">
                <a:solidFill>
                  <a:srgbClr val="FF0000"/>
                </a:solidFill>
              </a:rPr>
              <a:t>(Levítico 17:2). </a:t>
            </a:r>
          </a:p>
          <a:p>
            <a:pPr algn="just"/>
            <a:endParaRPr lang="es-CO" dirty="0">
              <a:solidFill>
                <a:srgbClr val="FF0000"/>
              </a:solidFill>
            </a:endParaRPr>
          </a:p>
        </p:txBody>
      </p:sp>
    </p:spTree>
    <p:extLst>
      <p:ext uri="{BB962C8B-B14F-4D97-AF65-F5344CB8AC3E}">
        <p14:creationId xmlns:p14="http://schemas.microsoft.com/office/powerpoint/2010/main" val="3682945842"/>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192505"/>
            <a:ext cx="11598442" cy="6665495"/>
          </a:xfrm>
          <a:solidFill>
            <a:schemeClr val="accent1">
              <a:lumMod val="20000"/>
              <a:lumOff val="80000"/>
            </a:schemeClr>
          </a:solidFill>
          <a:scene3d>
            <a:camera prst="orthographicFront"/>
            <a:lightRig rig="threePt" dir="t"/>
          </a:scene3d>
          <a:sp3d>
            <a:bevelT prst="angle"/>
          </a:sp3d>
        </p:spPr>
        <p:txBody>
          <a:bodyPr>
            <a:normAutofit fontScale="92500"/>
          </a:bodyPr>
          <a:lstStyle/>
          <a:p>
            <a:pPr algn="just"/>
            <a:r>
              <a:rPr lang="es-CO" dirty="0" smtClean="0"/>
              <a:t>Todas Las </a:t>
            </a:r>
            <a:r>
              <a:rPr lang="es-CO" dirty="0"/>
              <a:t>leyes </a:t>
            </a:r>
            <a:r>
              <a:rPr lang="es-CO" dirty="0" smtClean="0"/>
              <a:t>llamadas Mosaicas, </a:t>
            </a:r>
            <a:r>
              <a:rPr lang="es-CO" dirty="0"/>
              <a:t>no provinieron de él mismo, sino de Dios. En lo referente al sistema de sacrificios, sabemos que los animales allí inmolados eran un símbolo de Jesús y de su muerte por los pecados de todo el mundo. Moisés lo </a:t>
            </a:r>
            <a:r>
              <a:rPr lang="es-CO" dirty="0" smtClean="0"/>
              <a:t>entendía, </a:t>
            </a:r>
            <a:r>
              <a:rPr lang="es-CO" dirty="0"/>
              <a:t>Aarón y todos los israelitas lo entendían así. </a:t>
            </a:r>
            <a:r>
              <a:rPr lang="es-CO" dirty="0" smtClean="0"/>
              <a:t>Por tanto, Dios </a:t>
            </a:r>
            <a:r>
              <a:rPr lang="es-CO" dirty="0"/>
              <a:t>no ha cambiado ni el plan de Salvación ni sus Leyes</a:t>
            </a:r>
            <a:r>
              <a:rPr lang="es-CO" dirty="0" smtClean="0"/>
              <a:t>. Porque en “</a:t>
            </a:r>
            <a:r>
              <a:rPr lang="es-CO" b="1" i="1" dirty="0" smtClean="0"/>
              <a:t>Dios,</a:t>
            </a:r>
            <a:r>
              <a:rPr lang="es-CO" dirty="0" smtClean="0"/>
              <a:t> </a:t>
            </a:r>
            <a:r>
              <a:rPr lang="es-CO" b="1" i="1" dirty="0" smtClean="0"/>
              <a:t>No hay mudanza ni sombra de variación</a:t>
            </a:r>
            <a:r>
              <a:rPr lang="es-CO" dirty="0" smtClean="0"/>
              <a:t>”. </a:t>
            </a:r>
            <a:r>
              <a:rPr lang="es-CO" dirty="0" smtClean="0">
                <a:solidFill>
                  <a:srgbClr val="FF0000"/>
                </a:solidFill>
              </a:rPr>
              <a:t>Sant.1:17.</a:t>
            </a:r>
          </a:p>
          <a:p>
            <a:pPr algn="just"/>
            <a:r>
              <a:rPr lang="es-CO" dirty="0" smtClean="0"/>
              <a:t>Ahora</a:t>
            </a:r>
            <a:r>
              <a:rPr lang="es-CO" dirty="0"/>
              <a:t>, si volvemos a Génesis, el Mandato de Dios es perfecto, pero no imposible de obedecer, la Ley de Dios es perfecta y si es posible obedecerla, Jesús lo hizo y así nos enseña a hacerlo también. Se piensa que Jesús vino a abolir los 10 Mandamientos, más él afirmó: “</a:t>
            </a:r>
            <a:r>
              <a:rPr lang="es-CO" b="1" i="1" dirty="0"/>
              <a:t>No penséis que he venido a abolir la Ley y los profetas, no he venido a abolir, sino a cumplir</a:t>
            </a:r>
            <a:r>
              <a:rPr lang="es-CO" dirty="0"/>
              <a:t>” </a:t>
            </a:r>
            <a:r>
              <a:rPr lang="es-CO" dirty="0">
                <a:solidFill>
                  <a:srgbClr val="FF0000"/>
                </a:solidFill>
              </a:rPr>
              <a:t>Mateo 5:17.</a:t>
            </a:r>
          </a:p>
          <a:p>
            <a:pPr algn="just"/>
            <a:r>
              <a:rPr lang="es-CO" dirty="0"/>
              <a:t>La desobediencia no es causal de que Dios tenga que cambiar sus normas, es el ser humano quien decide, así como Adán y Eva, </a:t>
            </a:r>
            <a:r>
              <a:rPr lang="es-CO" dirty="0" smtClean="0"/>
              <a:t>decidieron desobedecer</a:t>
            </a:r>
            <a:r>
              <a:rPr lang="es-CO" dirty="0"/>
              <a:t>, pero eso no implica que Dios tenga que cambiar, pues </a:t>
            </a:r>
            <a:r>
              <a:rPr lang="es-CO" dirty="0" smtClean="0"/>
              <a:t>“</a:t>
            </a:r>
            <a:r>
              <a:rPr lang="es-CO" b="1" i="1" dirty="0" smtClean="0"/>
              <a:t>Cristo es el mismo, ayer, hoy y por los siglos</a:t>
            </a:r>
            <a:r>
              <a:rPr lang="es-CO" dirty="0" smtClean="0"/>
              <a:t>”, </a:t>
            </a:r>
            <a:r>
              <a:rPr lang="es-CO" dirty="0" smtClean="0">
                <a:solidFill>
                  <a:srgbClr val="FF0000"/>
                </a:solidFill>
              </a:rPr>
              <a:t>Heb.13:8</a:t>
            </a:r>
            <a:r>
              <a:rPr lang="es-CO" dirty="0" smtClean="0"/>
              <a:t>. La </a:t>
            </a:r>
            <a:r>
              <a:rPr lang="es-CO" dirty="0"/>
              <a:t>Ley no es imposible de cumplir, es la dureza de nuestro corazón y la obediencia a satanás la que hace que pensemos que la Ley de Dios es imposible de cumplir</a:t>
            </a:r>
            <a:r>
              <a:rPr lang="es-CO" dirty="0" smtClean="0"/>
              <a:t>. </a:t>
            </a:r>
            <a:r>
              <a:rPr lang="es-CO" dirty="0" smtClean="0">
                <a:solidFill>
                  <a:srgbClr val="FF0000"/>
                </a:solidFill>
              </a:rPr>
              <a:t>(Ver Mat.7:21-23, Heb.12:14; 1 Ped.1:16). </a:t>
            </a:r>
            <a:endParaRPr lang="es-CO" dirty="0">
              <a:solidFill>
                <a:srgbClr val="FF0000"/>
              </a:solidFill>
            </a:endParaRPr>
          </a:p>
        </p:txBody>
      </p:sp>
    </p:spTree>
    <p:extLst>
      <p:ext uri="{BB962C8B-B14F-4D97-AF65-F5344CB8AC3E}">
        <p14:creationId xmlns:p14="http://schemas.microsoft.com/office/powerpoint/2010/main" val="3839843625"/>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93558" y="593558"/>
            <a:ext cx="10796338" cy="5630779"/>
          </a:xfrm>
          <a:solidFill>
            <a:schemeClr val="accent6">
              <a:lumMod val="20000"/>
              <a:lumOff val="80000"/>
            </a:schemeClr>
          </a:solidFill>
          <a:scene3d>
            <a:camera prst="orthographicFront"/>
            <a:lightRig rig="threePt" dir="t"/>
          </a:scene3d>
          <a:sp3d>
            <a:bevelT w="114300" prst="artDeco"/>
          </a:sp3d>
        </p:spPr>
        <p:txBody>
          <a:bodyPr>
            <a:noAutofit/>
          </a:bodyPr>
          <a:lstStyle/>
          <a:p>
            <a:pPr marL="0" indent="0" algn="just">
              <a:buNone/>
            </a:pPr>
            <a:r>
              <a:rPr lang="es-CO" dirty="0" smtClean="0"/>
              <a:t>Eso fue precisamente lo que sucedió con Israel, se olvidaron de la Ley de Dios y por eso les vino la </a:t>
            </a:r>
            <a:r>
              <a:rPr lang="es-CO" sz="1800" dirty="0" smtClean="0"/>
              <a:t>destrucción</a:t>
            </a:r>
            <a:r>
              <a:rPr lang="es-CO" dirty="0" smtClean="0"/>
              <a:t> en los años 586 a.C. y </a:t>
            </a:r>
            <a:r>
              <a:rPr lang="es-CO" dirty="0" smtClean="0"/>
              <a:t>el año </a:t>
            </a:r>
            <a:r>
              <a:rPr lang="es-CO" dirty="0" smtClean="0"/>
              <a:t>70 d.C. En ambas ocasiones rechazaron a Cristo, pues el sistema de sacrificios en el AT, lo convirtieron en juego y sacrificaban animales impuros, también erigieron estatuas, las pusieron dentro del Santuario, tenían otros dioses y terminaron adorando al dios sol </a:t>
            </a:r>
            <a:r>
              <a:rPr lang="es-CO" dirty="0" smtClean="0">
                <a:solidFill>
                  <a:srgbClr val="FF0000"/>
                </a:solidFill>
              </a:rPr>
              <a:t>(Ver Ezequiel </a:t>
            </a:r>
            <a:r>
              <a:rPr lang="es-CO" dirty="0" smtClean="0">
                <a:solidFill>
                  <a:srgbClr val="FF0000"/>
                </a:solidFill>
              </a:rPr>
              <a:t>8)</a:t>
            </a:r>
            <a:r>
              <a:rPr lang="es-CO" dirty="0" smtClean="0"/>
              <a:t>. </a:t>
            </a:r>
            <a:endParaRPr lang="es-CO" dirty="0" smtClean="0"/>
          </a:p>
          <a:p>
            <a:pPr algn="just"/>
            <a:endParaRPr lang="es-CO" dirty="0" smtClean="0"/>
          </a:p>
          <a:p>
            <a:pPr algn="just"/>
            <a:r>
              <a:rPr lang="es-CO" dirty="0" smtClean="0"/>
              <a:t>Lo </a:t>
            </a:r>
            <a:r>
              <a:rPr lang="es-CO" dirty="0" smtClean="0"/>
              <a:t>mismo pasó cuando Jesús vino por primera vez, lo rechazaron, olvidaron la Ley de Dios, </a:t>
            </a:r>
            <a:r>
              <a:rPr lang="es-CO" dirty="0" smtClean="0"/>
              <a:t>habían impuesto </a:t>
            </a:r>
            <a:r>
              <a:rPr lang="es-CO" dirty="0" smtClean="0"/>
              <a:t>una cantidad de leyes para hacer de la Ley de Dios pesada, </a:t>
            </a:r>
            <a:r>
              <a:rPr lang="es-CO" dirty="0" smtClean="0"/>
              <a:t>-</a:t>
            </a:r>
            <a:r>
              <a:rPr lang="es-CO" b="1" dirty="0" smtClean="0"/>
              <a:t>SACARON DE LOS ESCRITOS DE MOISÉS 613 LEYES, 248 NEGATIVAS Y 365 POSITIVAS, INVENTAROS 1.521 LEYES PARA OBSERVAR EL SÁBADO</a:t>
            </a:r>
            <a:r>
              <a:rPr lang="es-CO" dirty="0" smtClean="0"/>
              <a:t>- cosa </a:t>
            </a:r>
            <a:r>
              <a:rPr lang="es-CO" dirty="0" smtClean="0"/>
              <a:t>que Dios no había ordenado. Finalmente </a:t>
            </a:r>
            <a:r>
              <a:rPr lang="es-CO" dirty="0" smtClean="0"/>
              <a:t>Jerusalén fue destruida.</a:t>
            </a:r>
            <a:endParaRPr lang="es-CO" dirty="0" smtClean="0"/>
          </a:p>
        </p:txBody>
      </p:sp>
    </p:spTree>
    <p:extLst>
      <p:ext uri="{BB962C8B-B14F-4D97-AF65-F5344CB8AC3E}">
        <p14:creationId xmlns:p14="http://schemas.microsoft.com/office/powerpoint/2010/main" val="2914929828"/>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870285" y="657727"/>
            <a:ext cx="10515600" cy="5871410"/>
          </a:xfrm>
          <a:solidFill>
            <a:schemeClr val="bg1"/>
          </a:solidFill>
          <a:scene3d>
            <a:camera prst="orthographicFront"/>
            <a:lightRig rig="threePt" dir="t"/>
          </a:scene3d>
          <a:sp3d>
            <a:bevelT prst="angle"/>
          </a:sp3d>
        </p:spPr>
        <p:txBody>
          <a:bodyPr/>
          <a:lstStyle/>
          <a:p>
            <a:pPr marL="0" indent="0" algn="just">
              <a:buNone/>
            </a:pPr>
            <a:r>
              <a:rPr lang="es-CO" dirty="0"/>
              <a:t>Se olvido de la Ley de Dios: </a:t>
            </a:r>
            <a:r>
              <a:rPr lang="es-CO" dirty="0">
                <a:solidFill>
                  <a:srgbClr val="FF0000"/>
                </a:solidFill>
              </a:rPr>
              <a:t>(Salmos 106:19-21, Deuteronomio 32:15-20, Oseas 4:6, Salmos 89:30, Jeremías 16:11, Salmos 78:10)</a:t>
            </a:r>
          </a:p>
          <a:p>
            <a:pPr algn="just"/>
            <a:endParaRPr lang="es-CO" dirty="0" smtClean="0"/>
          </a:p>
          <a:p>
            <a:pPr algn="just"/>
            <a:r>
              <a:rPr lang="es-CO" dirty="0" smtClean="0"/>
              <a:t>Conclusión</a:t>
            </a:r>
            <a:r>
              <a:rPr lang="es-CO" dirty="0"/>
              <a:t>: Aunque la Ley de Dios es perfecta, es el hombre quien decide, por su propia elección desobedecer, así pasó al principio, así pasa ahora. Pero el Camino de la Gracia siempre fue el mismo, el sistema de sacrificios simbolizaba a Aquel por quien somos salvos y perdonados. </a:t>
            </a:r>
          </a:p>
          <a:p>
            <a:endParaRPr lang="es-CO" b="1" dirty="0" smtClean="0"/>
          </a:p>
          <a:p>
            <a:r>
              <a:rPr lang="es-CO" b="1" dirty="0" smtClean="0"/>
              <a:t>Gracia</a:t>
            </a:r>
            <a:r>
              <a:rPr lang="es-CO" dirty="0"/>
              <a:t>: Es la única forma en que somos salvos. Siempre ha sido </a:t>
            </a:r>
            <a:r>
              <a:rPr lang="es-CO" dirty="0" smtClean="0"/>
              <a:t>así. </a:t>
            </a:r>
            <a:r>
              <a:rPr lang="es-CO" dirty="0"/>
              <a:t>veamos un listado de las personas que fueron salvas por gracia, más la gracia no anula la Ley:</a:t>
            </a:r>
          </a:p>
          <a:p>
            <a:endParaRPr lang="es-CO" dirty="0"/>
          </a:p>
        </p:txBody>
      </p:sp>
    </p:spTree>
    <p:extLst>
      <p:ext uri="{BB962C8B-B14F-4D97-AF65-F5344CB8AC3E}">
        <p14:creationId xmlns:p14="http://schemas.microsoft.com/office/powerpoint/2010/main" val="1061906182"/>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solidFill>
            <a:schemeClr val="accent3">
              <a:lumMod val="20000"/>
              <a:lumOff val="80000"/>
            </a:schemeClr>
          </a:solidFill>
          <a:scene3d>
            <a:camera prst="orthographicFront"/>
            <a:lightRig rig="threePt" dir="t"/>
          </a:scene3d>
          <a:sp3d>
            <a:bevelT prst="slope"/>
          </a:sp3d>
        </p:spPr>
        <p:txBody>
          <a:bodyPr>
            <a:normAutofit/>
          </a:bodyPr>
          <a:lstStyle/>
          <a:p>
            <a:pPr algn="just"/>
            <a:r>
              <a:rPr lang="es-CO" b="1" i="1" dirty="0" smtClean="0"/>
              <a:t>Veamos </a:t>
            </a:r>
            <a:r>
              <a:rPr lang="es-CO" b="1" i="1" dirty="0"/>
              <a:t>un listado de las personas que fueron salvas por gracia, </a:t>
            </a:r>
            <a:r>
              <a:rPr lang="es-CO" b="1" i="1" dirty="0" smtClean="0"/>
              <a:t>y la </a:t>
            </a:r>
            <a:r>
              <a:rPr lang="es-CO" b="1" i="1" dirty="0"/>
              <a:t>gracia no anula la Ley</a:t>
            </a:r>
            <a:r>
              <a:rPr lang="es-CO" dirty="0"/>
              <a:t>:</a:t>
            </a:r>
            <a:endParaRPr lang="es-CO" dirty="0"/>
          </a:p>
        </p:txBody>
      </p:sp>
      <p:sp>
        <p:nvSpPr>
          <p:cNvPr id="3" name="Marcador de contenido 2"/>
          <p:cNvSpPr>
            <a:spLocks noGrp="1"/>
          </p:cNvSpPr>
          <p:nvPr>
            <p:ph idx="1"/>
          </p:nvPr>
        </p:nvSpPr>
        <p:spPr>
          <a:xfrm>
            <a:off x="5694948" y="1825625"/>
            <a:ext cx="5658852" cy="4351338"/>
          </a:xfrm>
        </p:spPr>
        <p:txBody>
          <a:bodyPr>
            <a:normAutofit/>
          </a:bodyPr>
          <a:lstStyle/>
          <a:p>
            <a:r>
              <a:rPr lang="es-CO" u="sng" dirty="0" smtClean="0"/>
              <a:t>Adán </a:t>
            </a:r>
            <a:r>
              <a:rPr lang="es-CO" u="sng" dirty="0" smtClean="0"/>
              <a:t>y Eva</a:t>
            </a:r>
            <a:r>
              <a:rPr lang="es-CO" dirty="0" smtClean="0"/>
              <a:t>: Salvos por gracia </a:t>
            </a:r>
            <a:r>
              <a:rPr lang="es-CO" dirty="0" smtClean="0">
                <a:solidFill>
                  <a:srgbClr val="FF0000"/>
                </a:solidFill>
              </a:rPr>
              <a:t>Génesis 3:21</a:t>
            </a:r>
          </a:p>
          <a:p>
            <a:r>
              <a:rPr lang="es-CO" u="sng" dirty="0" smtClean="0"/>
              <a:t>Abel</a:t>
            </a:r>
            <a:r>
              <a:rPr lang="es-CO" dirty="0" smtClean="0"/>
              <a:t>: Salvo por gracia </a:t>
            </a:r>
            <a:r>
              <a:rPr lang="es-CO" dirty="0" smtClean="0">
                <a:solidFill>
                  <a:srgbClr val="FF0000"/>
                </a:solidFill>
              </a:rPr>
              <a:t>Hebreos 11:4</a:t>
            </a:r>
          </a:p>
          <a:p>
            <a:r>
              <a:rPr lang="es-CO" u="sng" dirty="0" smtClean="0"/>
              <a:t>Enoc</a:t>
            </a:r>
            <a:r>
              <a:rPr lang="es-CO" dirty="0" smtClean="0"/>
              <a:t>: Salvo por gracia </a:t>
            </a:r>
            <a:r>
              <a:rPr lang="es-CO" dirty="0" smtClean="0">
                <a:solidFill>
                  <a:srgbClr val="FF0000"/>
                </a:solidFill>
              </a:rPr>
              <a:t>Hebreos 11:5</a:t>
            </a:r>
          </a:p>
          <a:p>
            <a:r>
              <a:rPr lang="es-CO" u="sng" dirty="0" smtClean="0"/>
              <a:t>Noé y su familia</a:t>
            </a:r>
            <a:r>
              <a:rPr lang="es-CO" dirty="0" smtClean="0"/>
              <a:t>: Salvos por gracia </a:t>
            </a:r>
            <a:r>
              <a:rPr lang="es-CO" dirty="0" smtClean="0">
                <a:solidFill>
                  <a:srgbClr val="FF0000"/>
                </a:solidFill>
              </a:rPr>
              <a:t>Génesis 6:8-9; Hebreos </a:t>
            </a:r>
            <a:r>
              <a:rPr lang="es-CO" dirty="0" smtClean="0">
                <a:solidFill>
                  <a:srgbClr val="FF0000"/>
                </a:solidFill>
              </a:rPr>
              <a:t>11:7</a:t>
            </a:r>
            <a:endParaRPr lang="es-CO" dirty="0" smtClean="0">
              <a:solidFill>
                <a:srgbClr val="FF0000"/>
              </a:solidFill>
            </a:endParaRPr>
          </a:p>
        </p:txBody>
      </p:sp>
      <p:pic>
        <p:nvPicPr>
          <p:cNvPr id="4" name="Imagen 3"/>
          <p:cNvPicPr>
            <a:picLocks noChangeAspect="1"/>
          </p:cNvPicPr>
          <p:nvPr/>
        </p:nvPicPr>
        <p:blipFill>
          <a:blip r:embed="rId2"/>
          <a:stretch>
            <a:fillRect/>
          </a:stretch>
        </p:blipFill>
        <p:spPr>
          <a:xfrm>
            <a:off x="962526" y="1825625"/>
            <a:ext cx="4446846" cy="2858670"/>
          </a:xfrm>
          <a:prstGeom prst="rect">
            <a:avLst/>
          </a:prstGeom>
        </p:spPr>
      </p:pic>
      <p:sp>
        <p:nvSpPr>
          <p:cNvPr id="5" name="Rectángulo 4"/>
          <p:cNvSpPr/>
          <p:nvPr/>
        </p:nvSpPr>
        <p:spPr>
          <a:xfrm>
            <a:off x="962526" y="5116977"/>
            <a:ext cx="10250906" cy="1384995"/>
          </a:xfrm>
          <a:prstGeom prst="rect">
            <a:avLst/>
          </a:prstGeom>
          <a:solidFill>
            <a:schemeClr val="accent3">
              <a:lumMod val="20000"/>
              <a:lumOff val="80000"/>
            </a:schemeClr>
          </a:solidFill>
          <a:scene3d>
            <a:camera prst="orthographicFront"/>
            <a:lightRig rig="threePt" dir="t"/>
          </a:scene3d>
          <a:sp3d>
            <a:bevelT prst="slope"/>
          </a:sp3d>
        </p:spPr>
        <p:txBody>
          <a:bodyPr wrap="square">
            <a:spAutoFit/>
          </a:bodyPr>
          <a:lstStyle/>
          <a:p>
            <a:r>
              <a:rPr lang="es-CO" sz="2800" u="sng" dirty="0"/>
              <a:t>Abraham, Isaac, Jacob</a:t>
            </a:r>
            <a:r>
              <a:rPr lang="es-CO" sz="2800" dirty="0"/>
              <a:t>: Salvos por gracia </a:t>
            </a:r>
            <a:r>
              <a:rPr lang="es-CO" sz="2800" dirty="0">
                <a:solidFill>
                  <a:srgbClr val="FF0000"/>
                </a:solidFill>
              </a:rPr>
              <a:t>Hebreos 11:13</a:t>
            </a:r>
          </a:p>
          <a:p>
            <a:r>
              <a:rPr lang="es-CO" sz="2800" u="sng" dirty="0"/>
              <a:t>Moisés:</a:t>
            </a:r>
            <a:r>
              <a:rPr lang="es-CO" sz="2800" dirty="0"/>
              <a:t> salvo por gracia </a:t>
            </a:r>
            <a:r>
              <a:rPr lang="es-CO" sz="2800" dirty="0">
                <a:solidFill>
                  <a:srgbClr val="FF0000"/>
                </a:solidFill>
              </a:rPr>
              <a:t>Hebreos 11:23-29</a:t>
            </a:r>
          </a:p>
          <a:p>
            <a:r>
              <a:rPr lang="es-CO" sz="2800" u="sng" dirty="0"/>
              <a:t>David</a:t>
            </a:r>
            <a:r>
              <a:rPr lang="es-CO" sz="2800" dirty="0"/>
              <a:t>: salvo por gracia </a:t>
            </a:r>
            <a:r>
              <a:rPr lang="es-CO" sz="2800" dirty="0">
                <a:solidFill>
                  <a:srgbClr val="FF0000"/>
                </a:solidFill>
              </a:rPr>
              <a:t>2 Samuel 12:13</a:t>
            </a:r>
          </a:p>
        </p:txBody>
      </p:sp>
    </p:spTree>
    <p:extLst>
      <p:ext uri="{BB962C8B-B14F-4D97-AF65-F5344CB8AC3E}">
        <p14:creationId xmlns:p14="http://schemas.microsoft.com/office/powerpoint/2010/main" val="1842000731"/>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36884" y="288758"/>
            <a:ext cx="11293642" cy="6336632"/>
          </a:xfrm>
          <a:solidFill>
            <a:schemeClr val="accent3">
              <a:lumMod val="20000"/>
              <a:lumOff val="80000"/>
            </a:schemeClr>
          </a:solidFill>
          <a:scene3d>
            <a:camera prst="orthographicFront"/>
            <a:lightRig rig="threePt" dir="t"/>
          </a:scene3d>
          <a:sp3d>
            <a:bevelT prst="slope"/>
          </a:sp3d>
        </p:spPr>
        <p:txBody>
          <a:bodyPr>
            <a:normAutofit/>
          </a:bodyPr>
          <a:lstStyle/>
          <a:p>
            <a:pPr marL="0" indent="0" algn="just">
              <a:buNone/>
            </a:pPr>
            <a:r>
              <a:rPr lang="es-CO" dirty="0"/>
              <a:t>Podemos continuar con el listado, la salvación siempre ha sido por gracia, </a:t>
            </a:r>
            <a:r>
              <a:rPr lang="es-CO" dirty="0" smtClean="0"/>
              <a:t>y siempre </a:t>
            </a:r>
            <a:r>
              <a:rPr lang="es-CO" dirty="0"/>
              <a:t>lo será. Pero la gracia no anula la obediencia a la Ley de Dios, como lo dice Pablo en </a:t>
            </a:r>
            <a:r>
              <a:rPr lang="es-CO" dirty="0">
                <a:solidFill>
                  <a:srgbClr val="FF0000"/>
                </a:solidFill>
              </a:rPr>
              <a:t>Romanos 3:31 </a:t>
            </a:r>
            <a:r>
              <a:rPr lang="es-CO" dirty="0"/>
              <a:t>(citaremos varias versiones):</a:t>
            </a:r>
          </a:p>
          <a:p>
            <a:pPr algn="just"/>
            <a:endParaRPr lang="es-CO" dirty="0" smtClean="0"/>
          </a:p>
          <a:p>
            <a:pPr algn="just"/>
            <a:r>
              <a:rPr lang="es-CO" dirty="0" smtClean="0"/>
              <a:t>“</a:t>
            </a:r>
            <a:r>
              <a:rPr lang="es-CO" dirty="0"/>
              <a:t>BSA)  Entonces, ¿anulamos la ley por la fe? </a:t>
            </a:r>
            <a:r>
              <a:rPr lang="es-CO" b="1" dirty="0"/>
              <a:t>¡Ni pensarlo! Al contrario: damos a la ley su propio valor.</a:t>
            </a:r>
          </a:p>
          <a:p>
            <a:pPr algn="just"/>
            <a:r>
              <a:rPr lang="es-CO" dirty="0"/>
              <a:t>(DHH)  Entonces, ¿con la fe le quitamos el valor a la ley</a:t>
            </a:r>
            <a:r>
              <a:rPr lang="es-CO" dirty="0" smtClean="0"/>
              <a:t>? </a:t>
            </a:r>
            <a:r>
              <a:rPr lang="es-CO" b="1" dirty="0"/>
              <a:t>¡Claro que no! Más bien afirmamos el valor de la ley.</a:t>
            </a:r>
          </a:p>
          <a:p>
            <a:pPr algn="just"/>
            <a:r>
              <a:rPr lang="es-CO" dirty="0"/>
              <a:t>(NBJ)  Entonces ¿por la fe privamos a la ley de su valor? </a:t>
            </a:r>
            <a:r>
              <a:rPr lang="es-CO" b="1" dirty="0"/>
              <a:t>¡De ningún modo! Más bien, la consolidamos*.</a:t>
            </a:r>
          </a:p>
          <a:p>
            <a:pPr algn="just"/>
            <a:r>
              <a:rPr lang="es-CO" dirty="0"/>
              <a:t>(NBJcat)  Entonces ¿por la fe privamos a la ley de su valor? </a:t>
            </a:r>
            <a:r>
              <a:rPr lang="es-CO" b="1" dirty="0"/>
              <a:t>¡De ningún modo! Más bien, la consolidamos.</a:t>
            </a:r>
          </a:p>
          <a:p>
            <a:pPr algn="just"/>
            <a:r>
              <a:rPr lang="es-CO" dirty="0"/>
              <a:t>(RV1960)  ¿Luego por la fe invalidamos la ley? </a:t>
            </a:r>
            <a:r>
              <a:rPr lang="es-CO" b="1" dirty="0" smtClean="0"/>
              <a:t>en ninguna manera, sino que confirmamos la ley.</a:t>
            </a:r>
            <a:endParaRPr lang="es-CO" b="1" dirty="0"/>
          </a:p>
        </p:txBody>
      </p:sp>
    </p:spTree>
    <p:extLst>
      <p:ext uri="{BB962C8B-B14F-4D97-AF65-F5344CB8AC3E}">
        <p14:creationId xmlns:p14="http://schemas.microsoft.com/office/powerpoint/2010/main" val="1396037968"/>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497305" y="401053"/>
            <a:ext cx="11165306" cy="6063915"/>
          </a:xfrm>
          <a:solidFill>
            <a:schemeClr val="accent3">
              <a:lumMod val="20000"/>
              <a:lumOff val="80000"/>
            </a:schemeClr>
          </a:solidFill>
          <a:scene3d>
            <a:camera prst="orthographicFront"/>
            <a:lightRig rig="threePt" dir="t"/>
          </a:scene3d>
          <a:sp3d>
            <a:bevelT prst="slope"/>
          </a:sp3d>
        </p:spPr>
        <p:txBody>
          <a:bodyPr>
            <a:normAutofit/>
          </a:bodyPr>
          <a:lstStyle/>
          <a:p>
            <a:pPr algn="just"/>
            <a:r>
              <a:rPr lang="es-CO" dirty="0" smtClean="0"/>
              <a:t>(</a:t>
            </a:r>
            <a:r>
              <a:rPr lang="es-CO" dirty="0"/>
              <a:t>VIN2011)  Entonces, ¿invalidamos la Torah por la fe? </a:t>
            </a:r>
            <a:r>
              <a:rPr lang="es-CO" b="1" dirty="0" smtClean="0"/>
              <a:t>¡de ninguna manera! al contrario, confirmamos la torah.</a:t>
            </a:r>
            <a:endParaRPr lang="es-CO" b="1" dirty="0"/>
          </a:p>
          <a:p>
            <a:pPr algn="just"/>
            <a:r>
              <a:rPr lang="es-CO" dirty="0"/>
              <a:t>Tal vez se te vengan varios textos a la cabeza, por la cual te enseñaron a anular los mandamientos de Dios, como por ejemplo</a:t>
            </a:r>
            <a:r>
              <a:rPr lang="es-CO" dirty="0" smtClean="0"/>
              <a:t>: “</a:t>
            </a:r>
            <a:r>
              <a:rPr lang="es-CO" dirty="0"/>
              <a:t>El fin de la Ley es Cristo” </a:t>
            </a:r>
            <a:r>
              <a:rPr lang="es-CO" dirty="0">
                <a:solidFill>
                  <a:srgbClr val="FF0000"/>
                </a:solidFill>
              </a:rPr>
              <a:t>Romanos 10:4</a:t>
            </a:r>
          </a:p>
          <a:p>
            <a:pPr marL="0" indent="0">
              <a:buNone/>
            </a:pPr>
            <a:endParaRPr lang="es-CO" dirty="0" smtClean="0"/>
          </a:p>
          <a:p>
            <a:pPr marL="0" indent="0" algn="just">
              <a:buNone/>
            </a:pPr>
            <a:r>
              <a:rPr lang="es-CO" dirty="0" smtClean="0"/>
              <a:t>Ahora </a:t>
            </a:r>
            <a:r>
              <a:rPr lang="es-CO" dirty="0"/>
              <a:t>tenemos que ver cual es la palabra griega usada para la palabra “fin”. Fin viene del griego Telós que significa: </a:t>
            </a:r>
            <a:r>
              <a:rPr lang="es-CO" b="1" u="sng" dirty="0"/>
              <a:t>meta, propósito</a:t>
            </a:r>
            <a:r>
              <a:rPr lang="es-CO" dirty="0"/>
              <a:t>. Al investigar la palabra y su significado, vemos que no se trata de que Cristo haya terminado la Ley, sino que la Ley nos lleva a Él. </a:t>
            </a:r>
            <a:r>
              <a:rPr lang="es-CO" dirty="0" smtClean="0"/>
              <a:t>Quien nos limpia de pecado. </a:t>
            </a:r>
          </a:p>
          <a:p>
            <a:pPr marL="0" indent="0" algn="just">
              <a:buNone/>
            </a:pPr>
            <a:r>
              <a:rPr lang="es-CO" dirty="0" smtClean="0"/>
              <a:t>Así </a:t>
            </a:r>
            <a:r>
              <a:rPr lang="es-CO" dirty="0"/>
              <a:t>pasa con la Ley de los sacrificios, nos llevan a Él, así pasa con los 10 Mandamientos, nos llevan a Él, por cuanto fue obediente hasta la muerte y muerte de cruz.</a:t>
            </a:r>
          </a:p>
          <a:p>
            <a:endParaRPr lang="es-CO" dirty="0"/>
          </a:p>
        </p:txBody>
      </p:sp>
    </p:spTree>
    <p:extLst>
      <p:ext uri="{BB962C8B-B14F-4D97-AF65-F5344CB8AC3E}">
        <p14:creationId xmlns:p14="http://schemas.microsoft.com/office/powerpoint/2010/main" val="324107147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5342021" y="572295"/>
            <a:ext cx="6011779" cy="3429000"/>
          </a:xfrm>
        </p:spPr>
        <p:txBody>
          <a:bodyPr>
            <a:normAutofit/>
          </a:bodyPr>
          <a:lstStyle/>
          <a:p>
            <a:pPr algn="just"/>
            <a:r>
              <a:rPr lang="es-CO" sz="3200" dirty="0" smtClean="0"/>
              <a:t>El sistema de Sacerdocio nos lleva a Él, </a:t>
            </a:r>
            <a:r>
              <a:rPr lang="es-CO" sz="3200" dirty="0" smtClean="0"/>
              <a:t>lo</a:t>
            </a:r>
            <a:r>
              <a:rPr lang="es-CO" sz="3200" dirty="0" smtClean="0"/>
              <a:t> </a:t>
            </a:r>
            <a:r>
              <a:rPr lang="es-CO" sz="3200" dirty="0" smtClean="0"/>
              <a:t>tenemos en el libro de </a:t>
            </a:r>
            <a:r>
              <a:rPr lang="es-CO" sz="3200" dirty="0" smtClean="0">
                <a:solidFill>
                  <a:srgbClr val="FF0000"/>
                </a:solidFill>
              </a:rPr>
              <a:t>Hebreos </a:t>
            </a:r>
            <a:r>
              <a:rPr lang="es-CO" sz="3200" dirty="0" smtClean="0">
                <a:solidFill>
                  <a:srgbClr val="FF0000"/>
                </a:solidFill>
              </a:rPr>
              <a:t>capítulo </a:t>
            </a:r>
            <a:r>
              <a:rPr lang="es-CO" sz="3200" dirty="0" smtClean="0">
                <a:solidFill>
                  <a:srgbClr val="FF0000"/>
                </a:solidFill>
              </a:rPr>
              <a:t>2 hasta el </a:t>
            </a:r>
            <a:r>
              <a:rPr lang="es-CO" sz="3200" dirty="0" smtClean="0">
                <a:solidFill>
                  <a:srgbClr val="FF0000"/>
                </a:solidFill>
              </a:rPr>
              <a:t>10,</a:t>
            </a:r>
            <a:r>
              <a:rPr lang="es-CO" sz="3200" dirty="0" smtClean="0"/>
              <a:t> </a:t>
            </a:r>
            <a:r>
              <a:rPr lang="es-CO" sz="3200" dirty="0" smtClean="0"/>
              <a:t>que hablan del Sacerdocio de Cristo, </a:t>
            </a:r>
            <a:r>
              <a:rPr lang="es-CO" sz="3200" dirty="0" smtClean="0"/>
              <a:t>el </a:t>
            </a:r>
            <a:r>
              <a:rPr lang="es-CO" sz="3200" dirty="0" smtClean="0"/>
              <a:t>Sacerdocio levítico era solo una sombra o figura del verdadero sacerdocio. </a:t>
            </a:r>
            <a:endParaRPr lang="es-CO" sz="3200" dirty="0"/>
          </a:p>
        </p:txBody>
      </p:sp>
      <p:pic>
        <p:nvPicPr>
          <p:cNvPr id="4" name="Imagen 3"/>
          <p:cNvPicPr>
            <a:picLocks noChangeAspect="1"/>
          </p:cNvPicPr>
          <p:nvPr/>
        </p:nvPicPr>
        <p:blipFill>
          <a:blip r:embed="rId2"/>
          <a:stretch>
            <a:fillRect/>
          </a:stretch>
        </p:blipFill>
        <p:spPr>
          <a:xfrm>
            <a:off x="741946" y="572294"/>
            <a:ext cx="4417943" cy="3429000"/>
          </a:xfrm>
          <a:prstGeom prst="rect">
            <a:avLst/>
          </a:prstGeom>
        </p:spPr>
      </p:pic>
      <p:sp>
        <p:nvSpPr>
          <p:cNvPr id="5" name="Rectángulo 4"/>
          <p:cNvSpPr/>
          <p:nvPr/>
        </p:nvSpPr>
        <p:spPr>
          <a:xfrm>
            <a:off x="741946" y="4180344"/>
            <a:ext cx="10611854" cy="2677656"/>
          </a:xfrm>
          <a:prstGeom prst="rect">
            <a:avLst/>
          </a:prstGeom>
          <a:solidFill>
            <a:schemeClr val="accent3">
              <a:lumMod val="20000"/>
              <a:lumOff val="80000"/>
            </a:schemeClr>
          </a:solidFill>
          <a:scene3d>
            <a:camera prst="orthographicFront"/>
            <a:lightRig rig="threePt" dir="t"/>
          </a:scene3d>
          <a:sp3d>
            <a:bevelT prst="slope"/>
          </a:sp3d>
        </p:spPr>
        <p:txBody>
          <a:bodyPr wrap="square">
            <a:spAutoFit/>
          </a:bodyPr>
          <a:lstStyle/>
          <a:p>
            <a:pPr algn="just"/>
            <a:r>
              <a:rPr lang="es-CO" sz="2800" dirty="0"/>
              <a:t>En otras palabras, toda la </a:t>
            </a:r>
            <a:r>
              <a:rPr lang="es-CO" sz="2800" dirty="0" smtClean="0"/>
              <a:t>Ley ritual, era </a:t>
            </a:r>
            <a:r>
              <a:rPr lang="es-CO" sz="2800" dirty="0"/>
              <a:t>para llevar al pueblo a ver al Mesías. Pero el pueblo olvidó la </a:t>
            </a:r>
            <a:r>
              <a:rPr lang="es-CO" sz="2800" dirty="0" smtClean="0"/>
              <a:t>pureza de esa Ley</a:t>
            </a:r>
            <a:r>
              <a:rPr lang="es-CO" sz="2800" dirty="0"/>
              <a:t>, y </a:t>
            </a:r>
            <a:r>
              <a:rPr lang="es-CO" sz="2800" dirty="0" smtClean="0"/>
              <a:t>presentaban animales imperfectos y por ende terminaron </a:t>
            </a:r>
            <a:r>
              <a:rPr lang="es-CO" sz="2800" dirty="0"/>
              <a:t>por rechazar al </a:t>
            </a:r>
            <a:r>
              <a:rPr lang="es-CO" sz="2800" dirty="0" smtClean="0"/>
              <a:t>Mesías, quien dijo</a:t>
            </a:r>
            <a:r>
              <a:rPr lang="es-CO" sz="2800" dirty="0"/>
              <a:t>: </a:t>
            </a:r>
            <a:r>
              <a:rPr lang="es-CO" sz="2800" dirty="0" smtClean="0"/>
              <a:t>“</a:t>
            </a:r>
            <a:r>
              <a:rPr lang="es-CO" sz="2800" b="1" i="1" dirty="0" smtClean="0"/>
              <a:t>Si </a:t>
            </a:r>
            <a:r>
              <a:rPr lang="es-CO" sz="2800" b="1" i="1" dirty="0"/>
              <a:t>guardáis mis mandamientos, permaneceréis en mi amor; como también yo he guardado los mandamientos de mi Padre, y permanezco en su </a:t>
            </a:r>
            <a:r>
              <a:rPr lang="es-CO" sz="2800" b="1" i="1" dirty="0" smtClean="0"/>
              <a:t>amor</a:t>
            </a:r>
            <a:r>
              <a:rPr lang="es-CO" sz="2800" dirty="0" smtClean="0"/>
              <a:t>”. </a:t>
            </a:r>
            <a:r>
              <a:rPr lang="es-CO" sz="2800" dirty="0" smtClean="0">
                <a:solidFill>
                  <a:srgbClr val="FF0000"/>
                </a:solidFill>
              </a:rPr>
              <a:t>Juan 15:10. </a:t>
            </a:r>
            <a:endParaRPr lang="es-CO" sz="2800" dirty="0">
              <a:solidFill>
                <a:srgbClr val="FF0000"/>
              </a:solidFill>
            </a:endParaRPr>
          </a:p>
        </p:txBody>
      </p:sp>
    </p:spTree>
    <p:extLst>
      <p:ext uri="{BB962C8B-B14F-4D97-AF65-F5344CB8AC3E}">
        <p14:creationId xmlns:p14="http://schemas.microsoft.com/office/powerpoint/2010/main" val="1925103042"/>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950328"/>
          </a:xfrm>
        </p:spPr>
        <p:txBody>
          <a:bodyPr>
            <a:normAutofit/>
          </a:bodyPr>
          <a:lstStyle/>
          <a:p>
            <a:r>
              <a:rPr lang="es-CO" sz="4800" b="1" i="1" dirty="0" smtClean="0"/>
              <a:t>Conclusión: </a:t>
            </a:r>
            <a:endParaRPr lang="es-CO" sz="4800" b="1" i="1" dirty="0"/>
          </a:p>
        </p:txBody>
      </p:sp>
      <p:sp>
        <p:nvSpPr>
          <p:cNvPr id="3" name="Marcador de contenido 2"/>
          <p:cNvSpPr>
            <a:spLocks noGrp="1"/>
          </p:cNvSpPr>
          <p:nvPr>
            <p:ph idx="1"/>
          </p:nvPr>
        </p:nvSpPr>
        <p:spPr>
          <a:xfrm>
            <a:off x="513347" y="1588168"/>
            <a:ext cx="11181348" cy="5269832"/>
          </a:xfrm>
          <a:solidFill>
            <a:schemeClr val="accent4">
              <a:lumMod val="20000"/>
              <a:lumOff val="80000"/>
            </a:schemeClr>
          </a:solidFill>
          <a:scene3d>
            <a:camera prst="orthographicFront"/>
            <a:lightRig rig="threePt" dir="t"/>
          </a:scene3d>
          <a:sp3d>
            <a:bevelT prst="slope"/>
          </a:sp3d>
        </p:spPr>
        <p:txBody>
          <a:bodyPr>
            <a:normAutofit lnSpcReduction="10000"/>
          </a:bodyPr>
          <a:lstStyle/>
          <a:p>
            <a:pPr marL="0" indent="0" algn="just">
              <a:buNone/>
            </a:pPr>
            <a:r>
              <a:rPr lang="es-CO" dirty="0" smtClean="0"/>
              <a:t>Desde </a:t>
            </a:r>
            <a:r>
              <a:rPr lang="es-CO" dirty="0" smtClean="0"/>
              <a:t>el principio el Camino de la Salvación ha sido solo uno, Cristo, tanto en el AT, como en el NT.</a:t>
            </a:r>
          </a:p>
          <a:p>
            <a:pPr algn="just"/>
            <a:r>
              <a:rPr lang="es-CO" dirty="0" smtClean="0"/>
              <a:t>La desobediencia a las Leyes de Dios fue lo que ocasionó que el pecado </a:t>
            </a:r>
            <a:r>
              <a:rPr lang="es-CO" dirty="0" smtClean="0"/>
              <a:t>entrara en el mundo. </a:t>
            </a:r>
            <a:endParaRPr lang="es-CO" dirty="0" smtClean="0"/>
          </a:p>
          <a:p>
            <a:pPr algn="just"/>
            <a:r>
              <a:rPr lang="es-CO" dirty="0" smtClean="0"/>
              <a:t>La gracia se manifestó bajo el mismo principio, el inocente muere por el culpable, los sacrificios siempre llevaban al Mesías, por quien somos salvos y perdonados.</a:t>
            </a:r>
          </a:p>
          <a:p>
            <a:pPr algn="just"/>
            <a:r>
              <a:rPr lang="es-CO" dirty="0" smtClean="0"/>
              <a:t>No hay caminos diferentes, pues Dios ha determinado un solo Camino, un mismo Camino para que todos seamos salvos. </a:t>
            </a:r>
            <a:r>
              <a:rPr lang="es-CO" dirty="0" smtClean="0"/>
              <a:t>Y ese </a:t>
            </a:r>
            <a:r>
              <a:rPr lang="es-CO" dirty="0" smtClean="0"/>
              <a:t>Camino es Cristo</a:t>
            </a:r>
            <a:r>
              <a:rPr lang="es-CO" dirty="0" smtClean="0"/>
              <a:t>.</a:t>
            </a:r>
          </a:p>
          <a:p>
            <a:pPr marL="0" indent="0" algn="just">
              <a:buNone/>
            </a:pPr>
            <a:r>
              <a:rPr lang="es-CO" b="1" dirty="0" smtClean="0"/>
              <a:t>MI ORACIÓN ES QUE DIOS TE BENDIGA. Y PREPÁRATE, CRISTO REGRESA PRONTO. </a:t>
            </a:r>
          </a:p>
          <a:p>
            <a:pPr marL="0" indent="0" algn="just">
              <a:buNone/>
            </a:pPr>
            <a:r>
              <a:rPr lang="es-CO" b="1" dirty="0" smtClean="0"/>
              <a:t>AMEN. ¡VEN, SEÑOR JESÚS!.</a:t>
            </a:r>
            <a:endParaRPr lang="es-CO" b="1" dirty="0"/>
          </a:p>
        </p:txBody>
      </p:sp>
    </p:spTree>
    <p:extLst>
      <p:ext uri="{BB962C8B-B14F-4D97-AF65-F5344CB8AC3E}">
        <p14:creationId xmlns:p14="http://schemas.microsoft.com/office/powerpoint/2010/main" val="81121037"/>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2295</TotalTime>
  <Words>5789</Words>
  <Application>Microsoft Office PowerPoint</Application>
  <PresentationFormat>Panorámica</PresentationFormat>
  <Paragraphs>201</Paragraphs>
  <Slides>39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Algerian</vt:lpstr>
      <vt:lpstr>Arial</vt:lpstr>
      <vt:lpstr>Brush Script MT</vt:lpstr>
      <vt:lpstr>Calibri</vt:lpstr>
      <vt:lpstr>Calibri Light</vt:lpstr>
      <vt:lpstr>Wingdings</vt:lpstr>
      <vt:lpstr>Tema de Office</vt:lpstr>
      <vt:lpstr>LAS SIETE DISPENSACIONES:   ¿UN SOLO CAMINO, O VARIOS CAMINOS?</vt:lpstr>
      <vt:lpstr>Presentación de PowerPoint</vt:lpstr>
      <vt:lpstr>Presentación de PowerPoint</vt:lpstr>
      <vt:lpstr>Presentación de PowerPoint</vt:lpstr>
      <vt:lpstr>LAS 7 DISPENSACIONES SON </vt:lpstr>
      <vt:lpstr>Presentación de PowerPoint</vt:lpstr>
      <vt:lpstr>Presentación de PowerPoint</vt:lpstr>
      <vt:lpstr>Presentación de PowerPoint</vt:lpstr>
      <vt:lpstr>Presentación de PowerPoint</vt:lpstr>
      <vt:lpstr>Presentación de PowerPoint</vt:lpstr>
      <vt:lpstr>En este corto análisis, vamos a ver con la Biblia, si cada dispensación es correcta o no. </vt:lpstr>
      <vt:lpstr>Los diez mandamientos estaban Implícitos en la orden,… “no comerás”</vt:lpstr>
      <vt:lpstr>Presentación de PowerPoint</vt:lpstr>
      <vt:lpstr>Presentación de PowerPoint</vt:lpstr>
      <vt:lpstr>Presentación de PowerPoint</vt:lpstr>
      <vt:lpstr>Presentación de PowerPoint</vt:lpstr>
      <vt:lpstr>Presentación de PowerPoint</vt:lpstr>
      <vt:lpstr>CONSECUENCIAS DE DARLE LA ESPALDA A DIOS</vt:lpstr>
      <vt:lpstr>Otro ejemplo Caín y Abel: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Veamos estos textos del AT, como del NT, para ver si la “Ley de Moisés” provino de él mismo o de Dios.</vt:lpstr>
      <vt:lpstr>Presentación de PowerPoint</vt:lpstr>
      <vt:lpstr>Presentación de PowerPoint</vt:lpstr>
      <vt:lpstr>Presentación de PowerPoint</vt:lpstr>
      <vt:lpstr>Presentación de PowerPoint</vt:lpstr>
      <vt:lpstr>Veamos un listado de las personas que fueron salvas por gracia, y la gracia no anula la Ley:</vt:lpstr>
      <vt:lpstr>Presentación de PowerPoint</vt:lpstr>
      <vt:lpstr>Presentación de PowerPoint</vt:lpstr>
      <vt:lpstr>Presentación de PowerPoint</vt:lpstr>
      <vt:lpstr>Conclusión: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LAS DISPENSACIONES: ¿UN SOLO CAMINO, O VARIOS CAMINOS?</dc:title>
  <dc:creator>Usuario de Windows</dc:creator>
  <cp:lastModifiedBy>Usuario de Windows</cp:lastModifiedBy>
  <cp:revision>185</cp:revision>
  <dcterms:created xsi:type="dcterms:W3CDTF">2019-02-05T02:20:52Z</dcterms:created>
  <dcterms:modified xsi:type="dcterms:W3CDTF">2019-06-14T22:24:10Z</dcterms:modified>
</cp:coreProperties>
</file>